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ADAB94A0-C207-4D8F-A4E3-F495896A2914}"/>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a:extLst>
              <a:ext uri="{FF2B5EF4-FFF2-40B4-BE49-F238E27FC236}">
                <a16:creationId xmlns:a16="http://schemas.microsoft.com/office/drawing/2014/main" id="{56046E5A-DB96-4183-A830-B42CDF9EE8CE}"/>
              </a:ext>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60A4CBA-7C6C-4115-93B5-BE0A4B27E616}" type="datetimeFigureOut">
              <a:rPr lang="fr-FR"/>
              <a:pPr>
                <a:defRPr/>
              </a:pPr>
              <a:t>21/09/2018</a:t>
            </a:fld>
            <a:endParaRPr lang="fr-FR"/>
          </a:p>
        </p:txBody>
      </p:sp>
      <p:sp>
        <p:nvSpPr>
          <p:cNvPr id="4" name="Espace réservé de l'image des diapositives 3">
            <a:extLst>
              <a:ext uri="{FF2B5EF4-FFF2-40B4-BE49-F238E27FC236}">
                <a16:creationId xmlns:a16="http://schemas.microsoft.com/office/drawing/2014/main" id="{26BF5867-7148-4A15-9E6E-1F884630D458}"/>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a:extLst>
              <a:ext uri="{FF2B5EF4-FFF2-40B4-BE49-F238E27FC236}">
                <a16:creationId xmlns:a16="http://schemas.microsoft.com/office/drawing/2014/main" id="{64E5E627-1641-401C-A9CA-67546CCA0922}"/>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a:extLst>
              <a:ext uri="{FF2B5EF4-FFF2-40B4-BE49-F238E27FC236}">
                <a16:creationId xmlns:a16="http://schemas.microsoft.com/office/drawing/2014/main" id="{76FDC437-E728-427F-A457-34DB17A0B374}"/>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a:extLst>
              <a:ext uri="{FF2B5EF4-FFF2-40B4-BE49-F238E27FC236}">
                <a16:creationId xmlns:a16="http://schemas.microsoft.com/office/drawing/2014/main" id="{E6A6E013-2E60-4688-8AC2-F6C69443CCB6}"/>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8E1DB832-F8B4-4F63-A225-BCE0CE7E6EFF}"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e l'image des diapositives 1">
            <a:extLst>
              <a:ext uri="{FF2B5EF4-FFF2-40B4-BE49-F238E27FC236}">
                <a16:creationId xmlns:a16="http://schemas.microsoft.com/office/drawing/2014/main" id="{92CC903E-6E95-4EAD-B940-416035A9D1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Espace réservé des commentaires 2">
            <a:extLst>
              <a:ext uri="{FF2B5EF4-FFF2-40B4-BE49-F238E27FC236}">
                <a16:creationId xmlns:a16="http://schemas.microsoft.com/office/drawing/2014/main" id="{BF44CD26-282C-4C9E-9067-394016AF19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16388" name="Espace réservé du numéro de diapositive 3">
            <a:extLst>
              <a:ext uri="{FF2B5EF4-FFF2-40B4-BE49-F238E27FC236}">
                <a16:creationId xmlns:a16="http://schemas.microsoft.com/office/drawing/2014/main" id="{1BF88D39-5196-4263-B3F3-BC44BBD8D048}"/>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A35105F-6732-436C-A5C4-8353F3181290}" type="slidenum">
              <a:rPr lang="fr-FR" altLang="fr-FR">
                <a:latin typeface="Calibri" panose="020F0502020204030204" pitchFamily="34" charset="0"/>
              </a:rPr>
              <a:pPr eaLnBrk="1" hangingPunct="1"/>
              <a:t>1</a:t>
            </a:fld>
            <a:endParaRPr lang="fr-FR" altLang="fr-FR">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e l'image des diapositives 1">
            <a:extLst>
              <a:ext uri="{FF2B5EF4-FFF2-40B4-BE49-F238E27FC236}">
                <a16:creationId xmlns:a16="http://schemas.microsoft.com/office/drawing/2014/main" id="{D338AE19-AE29-4BDF-A962-821C53880AA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Espace réservé des commentaires 2">
            <a:extLst>
              <a:ext uri="{FF2B5EF4-FFF2-40B4-BE49-F238E27FC236}">
                <a16:creationId xmlns:a16="http://schemas.microsoft.com/office/drawing/2014/main" id="{C1F41A44-3165-4E58-BBE7-FB76170C55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5604" name="Espace réservé du numéro de diapositive 3">
            <a:extLst>
              <a:ext uri="{FF2B5EF4-FFF2-40B4-BE49-F238E27FC236}">
                <a16:creationId xmlns:a16="http://schemas.microsoft.com/office/drawing/2014/main" id="{961367E0-3905-429C-80D5-5F71E83C7886}"/>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47F3C9B-FAF6-4CB3-9DC9-B4D7F71C34F8}" type="slidenum">
              <a:rPr lang="fr-FR" altLang="fr-FR">
                <a:latin typeface="Calibri" panose="020F0502020204030204" pitchFamily="34" charset="0"/>
              </a:rPr>
              <a:pPr eaLnBrk="1" hangingPunct="1"/>
              <a:t>10</a:t>
            </a:fld>
            <a:endParaRPr lang="fr-FR" altLang="fr-FR">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e l'image des diapositives 1">
            <a:extLst>
              <a:ext uri="{FF2B5EF4-FFF2-40B4-BE49-F238E27FC236}">
                <a16:creationId xmlns:a16="http://schemas.microsoft.com/office/drawing/2014/main" id="{90B1225E-543A-41C0-9FAB-057C39F38B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Espace réservé des commentaires 2">
            <a:extLst>
              <a:ext uri="{FF2B5EF4-FFF2-40B4-BE49-F238E27FC236}">
                <a16:creationId xmlns:a16="http://schemas.microsoft.com/office/drawing/2014/main" id="{E9CC60E1-9EF6-4B9F-A54E-8CD61CF812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6628" name="Espace réservé du numéro de diapositive 3">
            <a:extLst>
              <a:ext uri="{FF2B5EF4-FFF2-40B4-BE49-F238E27FC236}">
                <a16:creationId xmlns:a16="http://schemas.microsoft.com/office/drawing/2014/main" id="{321E5248-C274-4404-951F-16F1A1ED590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7D3714F-145B-4BB2-9520-4F7EEEB52FEB}" type="slidenum">
              <a:rPr lang="fr-FR" altLang="fr-FR">
                <a:latin typeface="Calibri" panose="020F0502020204030204" pitchFamily="34" charset="0"/>
              </a:rPr>
              <a:pPr eaLnBrk="1" hangingPunct="1"/>
              <a:t>11</a:t>
            </a:fld>
            <a:endParaRPr lang="fr-FR" altLang="fr-FR">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a:extLst>
              <a:ext uri="{FF2B5EF4-FFF2-40B4-BE49-F238E27FC236}">
                <a16:creationId xmlns:a16="http://schemas.microsoft.com/office/drawing/2014/main" id="{22A76865-019E-47EA-A2F4-437D181588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Espace réservé des commentaires 2">
            <a:extLst>
              <a:ext uri="{FF2B5EF4-FFF2-40B4-BE49-F238E27FC236}">
                <a16:creationId xmlns:a16="http://schemas.microsoft.com/office/drawing/2014/main" id="{986F9EFD-A779-4FD0-A08A-B24AE9DE47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7652" name="Espace réservé du numéro de diapositive 3">
            <a:extLst>
              <a:ext uri="{FF2B5EF4-FFF2-40B4-BE49-F238E27FC236}">
                <a16:creationId xmlns:a16="http://schemas.microsoft.com/office/drawing/2014/main" id="{CEB4970F-F26C-4525-A554-A4655ADEC22E}"/>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02A0567-ED7F-4C4F-84B8-7FAC2F8A73E2}" type="slidenum">
              <a:rPr lang="fr-FR" altLang="fr-FR">
                <a:latin typeface="Calibri" panose="020F0502020204030204" pitchFamily="34" charset="0"/>
              </a:rPr>
              <a:pPr eaLnBrk="1" hangingPunct="1"/>
              <a:t>12</a:t>
            </a:fld>
            <a:endParaRPr lang="fr-FR" altLang="fr-FR">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e l'image des diapositives 1">
            <a:extLst>
              <a:ext uri="{FF2B5EF4-FFF2-40B4-BE49-F238E27FC236}">
                <a16:creationId xmlns:a16="http://schemas.microsoft.com/office/drawing/2014/main" id="{EB53296C-8CC3-4628-975E-AF53B550B55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Espace réservé des commentaires 2">
            <a:extLst>
              <a:ext uri="{FF2B5EF4-FFF2-40B4-BE49-F238E27FC236}">
                <a16:creationId xmlns:a16="http://schemas.microsoft.com/office/drawing/2014/main" id="{0D415C2D-5610-424A-A64A-4DA985007A4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8676" name="Espace réservé du numéro de diapositive 3">
            <a:extLst>
              <a:ext uri="{FF2B5EF4-FFF2-40B4-BE49-F238E27FC236}">
                <a16:creationId xmlns:a16="http://schemas.microsoft.com/office/drawing/2014/main" id="{69F96322-15E1-402E-8B99-AD2D61FE7C2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5FDC47-FC68-4058-9CC9-23DBA2DF6F04}" type="slidenum">
              <a:rPr lang="fr-FR" altLang="fr-FR">
                <a:latin typeface="Calibri" panose="020F0502020204030204" pitchFamily="34" charset="0"/>
              </a:rPr>
              <a:pPr eaLnBrk="1" hangingPunct="1"/>
              <a:t>13</a:t>
            </a:fld>
            <a:endParaRPr lang="fr-FR" altLang="fr-FR">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a:extLst>
              <a:ext uri="{FF2B5EF4-FFF2-40B4-BE49-F238E27FC236}">
                <a16:creationId xmlns:a16="http://schemas.microsoft.com/office/drawing/2014/main" id="{FCAD09DB-E0F2-489D-8DD8-C664D69B97D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Espace réservé des commentaires 2">
            <a:extLst>
              <a:ext uri="{FF2B5EF4-FFF2-40B4-BE49-F238E27FC236}">
                <a16:creationId xmlns:a16="http://schemas.microsoft.com/office/drawing/2014/main" id="{24A9B53E-1779-4372-A599-45B614C5763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17412" name="Espace réservé du numéro de diapositive 3">
            <a:extLst>
              <a:ext uri="{FF2B5EF4-FFF2-40B4-BE49-F238E27FC236}">
                <a16:creationId xmlns:a16="http://schemas.microsoft.com/office/drawing/2014/main" id="{24903D26-04A1-4BF0-AA1B-A01AF14884FB}"/>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B85F95A-676E-4D81-975A-A0FD60F0C209}" type="slidenum">
              <a:rPr lang="fr-FR" altLang="fr-FR">
                <a:latin typeface="Calibri" panose="020F0502020204030204" pitchFamily="34" charset="0"/>
              </a:rPr>
              <a:pPr eaLnBrk="1" hangingPunct="1"/>
              <a:t>2</a:t>
            </a:fld>
            <a:endParaRPr lang="fr-FR" altLang="fr-FR">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e l'image des diapositives 1">
            <a:extLst>
              <a:ext uri="{FF2B5EF4-FFF2-40B4-BE49-F238E27FC236}">
                <a16:creationId xmlns:a16="http://schemas.microsoft.com/office/drawing/2014/main" id="{20DB696C-272F-4416-AD85-FA02F282F3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Espace réservé des commentaires 2">
            <a:extLst>
              <a:ext uri="{FF2B5EF4-FFF2-40B4-BE49-F238E27FC236}">
                <a16:creationId xmlns:a16="http://schemas.microsoft.com/office/drawing/2014/main" id="{1A182EAC-C047-4870-9D1F-5D99EB0B8D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18436" name="Espace réservé du numéro de diapositive 3">
            <a:extLst>
              <a:ext uri="{FF2B5EF4-FFF2-40B4-BE49-F238E27FC236}">
                <a16:creationId xmlns:a16="http://schemas.microsoft.com/office/drawing/2014/main" id="{C6B6E408-F449-44C7-B93C-A366D2550440}"/>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AB399AB-E414-4DF5-A6DA-C7A3CB8F1AB9}" type="slidenum">
              <a:rPr lang="fr-FR" altLang="fr-FR">
                <a:latin typeface="Calibri" panose="020F0502020204030204" pitchFamily="34" charset="0"/>
              </a:rPr>
              <a:pPr eaLnBrk="1" hangingPunct="1"/>
              <a:t>3</a:t>
            </a:fld>
            <a:endParaRPr lang="fr-FR" altLang="fr-FR">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a:extLst>
              <a:ext uri="{FF2B5EF4-FFF2-40B4-BE49-F238E27FC236}">
                <a16:creationId xmlns:a16="http://schemas.microsoft.com/office/drawing/2014/main" id="{51B8CFF8-F9A8-4F4A-9DB9-7E76402419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Espace réservé des commentaires 2">
            <a:extLst>
              <a:ext uri="{FF2B5EF4-FFF2-40B4-BE49-F238E27FC236}">
                <a16:creationId xmlns:a16="http://schemas.microsoft.com/office/drawing/2014/main" id="{542A7449-77EA-44C4-9439-61601596AF1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19460" name="Espace réservé du numéro de diapositive 3">
            <a:extLst>
              <a:ext uri="{FF2B5EF4-FFF2-40B4-BE49-F238E27FC236}">
                <a16:creationId xmlns:a16="http://schemas.microsoft.com/office/drawing/2014/main" id="{1F8E3092-1BD9-44FC-BAF7-812FD6E50146}"/>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CA86B76-B09A-498A-9AB6-E376708B6526}" type="slidenum">
              <a:rPr lang="fr-FR" altLang="fr-FR">
                <a:latin typeface="Calibri" panose="020F0502020204030204" pitchFamily="34" charset="0"/>
              </a:rPr>
              <a:pPr eaLnBrk="1" hangingPunct="1"/>
              <a:t>4</a:t>
            </a:fld>
            <a:endParaRPr lang="fr-FR" altLang="fr-FR">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a:extLst>
              <a:ext uri="{FF2B5EF4-FFF2-40B4-BE49-F238E27FC236}">
                <a16:creationId xmlns:a16="http://schemas.microsoft.com/office/drawing/2014/main" id="{1C5580D4-0855-4FC9-A6C5-478CA3BC86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Espace réservé des commentaires 2">
            <a:extLst>
              <a:ext uri="{FF2B5EF4-FFF2-40B4-BE49-F238E27FC236}">
                <a16:creationId xmlns:a16="http://schemas.microsoft.com/office/drawing/2014/main" id="{E8B97BFD-4A17-4D9A-A9E8-44D3D903FE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0484" name="Espace réservé du numéro de diapositive 3">
            <a:extLst>
              <a:ext uri="{FF2B5EF4-FFF2-40B4-BE49-F238E27FC236}">
                <a16:creationId xmlns:a16="http://schemas.microsoft.com/office/drawing/2014/main" id="{4F69C290-5F02-4740-871F-BB250836B96B}"/>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CBEDC67-5488-4DF1-99DC-9F26B5D8BDE8}" type="slidenum">
              <a:rPr lang="fr-FR" altLang="fr-FR">
                <a:latin typeface="Calibri" panose="020F0502020204030204" pitchFamily="34" charset="0"/>
              </a:rPr>
              <a:pPr eaLnBrk="1" hangingPunct="1"/>
              <a:t>5</a:t>
            </a:fld>
            <a:endParaRPr lang="fr-FR" altLang="fr-FR">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e l'image des diapositives 1">
            <a:extLst>
              <a:ext uri="{FF2B5EF4-FFF2-40B4-BE49-F238E27FC236}">
                <a16:creationId xmlns:a16="http://schemas.microsoft.com/office/drawing/2014/main" id="{83EBE86C-46BD-43EA-BAE9-94FB450F94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Espace réservé des commentaires 2">
            <a:extLst>
              <a:ext uri="{FF2B5EF4-FFF2-40B4-BE49-F238E27FC236}">
                <a16:creationId xmlns:a16="http://schemas.microsoft.com/office/drawing/2014/main" id="{C6822D48-14B8-4FD5-B532-6BF11F9919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1508" name="Espace réservé du numéro de diapositive 3">
            <a:extLst>
              <a:ext uri="{FF2B5EF4-FFF2-40B4-BE49-F238E27FC236}">
                <a16:creationId xmlns:a16="http://schemas.microsoft.com/office/drawing/2014/main" id="{E3193D60-8CF7-4A6C-A32D-593414A17A77}"/>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6707B7B-F487-4A71-942D-552F97943918}" type="slidenum">
              <a:rPr lang="fr-FR" altLang="fr-FR">
                <a:latin typeface="Calibri" panose="020F0502020204030204" pitchFamily="34" charset="0"/>
              </a:rPr>
              <a:pPr eaLnBrk="1" hangingPunct="1"/>
              <a:t>6</a:t>
            </a:fld>
            <a:endParaRPr lang="fr-FR" altLang="fr-FR">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a:extLst>
              <a:ext uri="{FF2B5EF4-FFF2-40B4-BE49-F238E27FC236}">
                <a16:creationId xmlns:a16="http://schemas.microsoft.com/office/drawing/2014/main" id="{CF2C763D-7A00-4F54-9123-5BDD5E6788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Espace réservé des commentaires 2">
            <a:extLst>
              <a:ext uri="{FF2B5EF4-FFF2-40B4-BE49-F238E27FC236}">
                <a16:creationId xmlns:a16="http://schemas.microsoft.com/office/drawing/2014/main" id="{12A463CA-CB90-4050-85AC-0B8E9A2C93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2532" name="Espace réservé du numéro de diapositive 3">
            <a:extLst>
              <a:ext uri="{FF2B5EF4-FFF2-40B4-BE49-F238E27FC236}">
                <a16:creationId xmlns:a16="http://schemas.microsoft.com/office/drawing/2014/main" id="{55613579-2351-4CBB-9B85-7B27646A33A6}"/>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4412D63-7AAB-40FC-A2A8-8588C6549953}" type="slidenum">
              <a:rPr lang="fr-FR" altLang="fr-FR">
                <a:latin typeface="Calibri" panose="020F0502020204030204" pitchFamily="34" charset="0"/>
              </a:rPr>
              <a:pPr eaLnBrk="1" hangingPunct="1"/>
              <a:t>7</a:t>
            </a:fld>
            <a:endParaRPr lang="fr-FR" altLang="fr-FR">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a:extLst>
              <a:ext uri="{FF2B5EF4-FFF2-40B4-BE49-F238E27FC236}">
                <a16:creationId xmlns:a16="http://schemas.microsoft.com/office/drawing/2014/main" id="{7C1D4E5C-5394-49F1-96A7-F8EB40DB191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Espace réservé des commentaires 2">
            <a:extLst>
              <a:ext uri="{FF2B5EF4-FFF2-40B4-BE49-F238E27FC236}">
                <a16:creationId xmlns:a16="http://schemas.microsoft.com/office/drawing/2014/main" id="{4366FF1B-35D8-4350-B6B2-C3099C5A75B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3556" name="Espace réservé du numéro de diapositive 3">
            <a:extLst>
              <a:ext uri="{FF2B5EF4-FFF2-40B4-BE49-F238E27FC236}">
                <a16:creationId xmlns:a16="http://schemas.microsoft.com/office/drawing/2014/main" id="{4C092869-B7B3-4753-A7EE-2FCD71143BDA}"/>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E60F41F-D34E-431E-B722-290D7942B732}" type="slidenum">
              <a:rPr lang="fr-FR" altLang="fr-FR">
                <a:latin typeface="Calibri" panose="020F0502020204030204" pitchFamily="34" charset="0"/>
              </a:rPr>
              <a:pPr eaLnBrk="1" hangingPunct="1"/>
              <a:t>8</a:t>
            </a:fld>
            <a:endParaRPr lang="fr-FR" altLang="fr-FR">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Espace réservé de l'image des diapositives 1">
            <a:extLst>
              <a:ext uri="{FF2B5EF4-FFF2-40B4-BE49-F238E27FC236}">
                <a16:creationId xmlns:a16="http://schemas.microsoft.com/office/drawing/2014/main" id="{844FFACA-86D9-425F-A1B3-ECDB53B696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Espace réservé des commentaires 2">
            <a:extLst>
              <a:ext uri="{FF2B5EF4-FFF2-40B4-BE49-F238E27FC236}">
                <a16:creationId xmlns:a16="http://schemas.microsoft.com/office/drawing/2014/main" id="{A6865F41-64C1-495A-A870-7FECB498430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altLang="fr-FR"/>
          </a:p>
        </p:txBody>
      </p:sp>
      <p:sp>
        <p:nvSpPr>
          <p:cNvPr id="24580" name="Espace réservé du numéro de diapositive 3">
            <a:extLst>
              <a:ext uri="{FF2B5EF4-FFF2-40B4-BE49-F238E27FC236}">
                <a16:creationId xmlns:a16="http://schemas.microsoft.com/office/drawing/2014/main" id="{AF0B238E-890C-46F5-9670-5D7109C86D4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997A4CB-A96D-4F79-A76E-1DC57AF696D1}" type="slidenum">
              <a:rPr lang="fr-FR" altLang="fr-FR">
                <a:latin typeface="Calibri" panose="020F0502020204030204" pitchFamily="34" charset="0"/>
              </a:rPr>
              <a:pPr eaLnBrk="1" hangingPunct="1"/>
              <a:t>9</a:t>
            </a:fld>
            <a:endParaRPr lang="fr-FR" altLang="fr-FR">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a:extLst>
              <a:ext uri="{FF2B5EF4-FFF2-40B4-BE49-F238E27FC236}">
                <a16:creationId xmlns:a16="http://schemas.microsoft.com/office/drawing/2014/main" id="{FD681C7B-B97B-49FB-8701-B797B31BF2B1}"/>
              </a:ext>
            </a:extLst>
          </p:cNvPr>
          <p:cNvSpPr>
            <a:spLocks noGrp="1"/>
          </p:cNvSpPr>
          <p:nvPr>
            <p:ph type="dt" sz="half" idx="10"/>
          </p:nvPr>
        </p:nvSpPr>
        <p:spPr/>
        <p:txBody>
          <a:bodyPr/>
          <a:lstStyle>
            <a:lvl1pPr>
              <a:defRPr/>
            </a:lvl1pPr>
          </a:lstStyle>
          <a:p>
            <a:pPr>
              <a:defRPr/>
            </a:pPr>
            <a:fld id="{FD796EEE-DCE5-40AE-8B77-BEC72A4AC830}" type="datetimeFigureOut">
              <a:rPr lang="fr-FR"/>
              <a:pPr>
                <a:defRPr/>
              </a:pPr>
              <a:t>21/09/2018</a:t>
            </a:fld>
            <a:endParaRPr lang="fr-FR"/>
          </a:p>
        </p:txBody>
      </p:sp>
      <p:sp>
        <p:nvSpPr>
          <p:cNvPr id="5" name="Espace réservé du pied de page 4">
            <a:extLst>
              <a:ext uri="{FF2B5EF4-FFF2-40B4-BE49-F238E27FC236}">
                <a16:creationId xmlns:a16="http://schemas.microsoft.com/office/drawing/2014/main" id="{F76B1880-C94C-41A0-9A83-B6803B903118}"/>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2E25FE16-9D7D-43DD-82DB-64F6F0439F37}"/>
              </a:ext>
            </a:extLst>
          </p:cNvPr>
          <p:cNvSpPr>
            <a:spLocks noGrp="1"/>
          </p:cNvSpPr>
          <p:nvPr>
            <p:ph type="sldNum" sz="quarter" idx="12"/>
          </p:nvPr>
        </p:nvSpPr>
        <p:spPr/>
        <p:txBody>
          <a:bodyPr/>
          <a:lstStyle>
            <a:lvl1pPr>
              <a:defRPr/>
            </a:lvl1pPr>
          </a:lstStyle>
          <a:p>
            <a:fld id="{E8812E48-0D70-4404-9527-C79FAAAFDF1F}" type="slidenum">
              <a:rPr lang="fr-FR" altLang="fr-FR"/>
              <a:pPr/>
              <a:t>‹N°›</a:t>
            </a:fld>
            <a:endParaRPr lang="fr-FR" altLang="fr-FR"/>
          </a:p>
        </p:txBody>
      </p:sp>
    </p:spTree>
    <p:extLst>
      <p:ext uri="{BB962C8B-B14F-4D97-AF65-F5344CB8AC3E}">
        <p14:creationId xmlns:p14="http://schemas.microsoft.com/office/powerpoint/2010/main" val="2106730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B6A99AE-F513-424C-8202-841924C0E301}"/>
              </a:ext>
            </a:extLst>
          </p:cNvPr>
          <p:cNvSpPr>
            <a:spLocks noGrp="1"/>
          </p:cNvSpPr>
          <p:nvPr>
            <p:ph type="dt" sz="half" idx="10"/>
          </p:nvPr>
        </p:nvSpPr>
        <p:spPr/>
        <p:txBody>
          <a:bodyPr/>
          <a:lstStyle>
            <a:lvl1pPr>
              <a:defRPr/>
            </a:lvl1pPr>
          </a:lstStyle>
          <a:p>
            <a:pPr>
              <a:defRPr/>
            </a:pPr>
            <a:fld id="{1F53B648-5013-4A12-802D-59382517EF02}" type="datetimeFigureOut">
              <a:rPr lang="fr-FR"/>
              <a:pPr>
                <a:defRPr/>
              </a:pPr>
              <a:t>21/09/2018</a:t>
            </a:fld>
            <a:endParaRPr lang="fr-FR"/>
          </a:p>
        </p:txBody>
      </p:sp>
      <p:sp>
        <p:nvSpPr>
          <p:cNvPr id="5" name="Espace réservé du pied de page 4">
            <a:extLst>
              <a:ext uri="{FF2B5EF4-FFF2-40B4-BE49-F238E27FC236}">
                <a16:creationId xmlns:a16="http://schemas.microsoft.com/office/drawing/2014/main" id="{4474A08D-8378-43C0-BA36-FC8523F3C637}"/>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3F04CD43-9575-431B-BE49-31F121E075B2}"/>
              </a:ext>
            </a:extLst>
          </p:cNvPr>
          <p:cNvSpPr>
            <a:spLocks noGrp="1"/>
          </p:cNvSpPr>
          <p:nvPr>
            <p:ph type="sldNum" sz="quarter" idx="12"/>
          </p:nvPr>
        </p:nvSpPr>
        <p:spPr/>
        <p:txBody>
          <a:bodyPr/>
          <a:lstStyle>
            <a:lvl1pPr>
              <a:defRPr/>
            </a:lvl1pPr>
          </a:lstStyle>
          <a:p>
            <a:fld id="{FF589CC3-B075-458D-AE8A-3C4966972135}" type="slidenum">
              <a:rPr lang="fr-FR" altLang="fr-FR"/>
              <a:pPr/>
              <a:t>‹N°›</a:t>
            </a:fld>
            <a:endParaRPr lang="fr-FR" altLang="fr-FR"/>
          </a:p>
        </p:txBody>
      </p:sp>
    </p:spTree>
    <p:extLst>
      <p:ext uri="{BB962C8B-B14F-4D97-AF65-F5344CB8AC3E}">
        <p14:creationId xmlns:p14="http://schemas.microsoft.com/office/powerpoint/2010/main" val="15595348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281AA6D-58BF-4520-8903-A917EE72CC3E}"/>
              </a:ext>
            </a:extLst>
          </p:cNvPr>
          <p:cNvSpPr>
            <a:spLocks noGrp="1"/>
          </p:cNvSpPr>
          <p:nvPr>
            <p:ph type="dt" sz="half" idx="10"/>
          </p:nvPr>
        </p:nvSpPr>
        <p:spPr/>
        <p:txBody>
          <a:bodyPr/>
          <a:lstStyle>
            <a:lvl1pPr>
              <a:defRPr/>
            </a:lvl1pPr>
          </a:lstStyle>
          <a:p>
            <a:pPr>
              <a:defRPr/>
            </a:pPr>
            <a:fld id="{3EA172D8-88A2-46AD-BA8C-2F910E0BCB80}" type="datetimeFigureOut">
              <a:rPr lang="fr-FR"/>
              <a:pPr>
                <a:defRPr/>
              </a:pPr>
              <a:t>21/09/2018</a:t>
            </a:fld>
            <a:endParaRPr lang="fr-FR"/>
          </a:p>
        </p:txBody>
      </p:sp>
      <p:sp>
        <p:nvSpPr>
          <p:cNvPr id="5" name="Espace réservé du pied de page 4">
            <a:extLst>
              <a:ext uri="{FF2B5EF4-FFF2-40B4-BE49-F238E27FC236}">
                <a16:creationId xmlns:a16="http://schemas.microsoft.com/office/drawing/2014/main" id="{AA7E7A25-5909-48C2-961E-97C8A01D2622}"/>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83F7AA81-002A-41E1-8532-5BC764921DDB}"/>
              </a:ext>
            </a:extLst>
          </p:cNvPr>
          <p:cNvSpPr>
            <a:spLocks noGrp="1"/>
          </p:cNvSpPr>
          <p:nvPr>
            <p:ph type="sldNum" sz="quarter" idx="12"/>
          </p:nvPr>
        </p:nvSpPr>
        <p:spPr/>
        <p:txBody>
          <a:bodyPr/>
          <a:lstStyle>
            <a:lvl1pPr>
              <a:defRPr/>
            </a:lvl1pPr>
          </a:lstStyle>
          <a:p>
            <a:fld id="{25470EF4-B844-4C09-B910-E85D03BCF3BC}" type="slidenum">
              <a:rPr lang="fr-FR" altLang="fr-FR"/>
              <a:pPr/>
              <a:t>‹N°›</a:t>
            </a:fld>
            <a:endParaRPr lang="fr-FR" altLang="fr-FR"/>
          </a:p>
        </p:txBody>
      </p:sp>
    </p:spTree>
    <p:extLst>
      <p:ext uri="{BB962C8B-B14F-4D97-AF65-F5344CB8AC3E}">
        <p14:creationId xmlns:p14="http://schemas.microsoft.com/office/powerpoint/2010/main" val="1173871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79C1110-D8EF-464C-884F-27645EA2D864}"/>
              </a:ext>
            </a:extLst>
          </p:cNvPr>
          <p:cNvSpPr>
            <a:spLocks noGrp="1"/>
          </p:cNvSpPr>
          <p:nvPr>
            <p:ph type="dt" sz="half" idx="10"/>
          </p:nvPr>
        </p:nvSpPr>
        <p:spPr/>
        <p:txBody>
          <a:bodyPr/>
          <a:lstStyle>
            <a:lvl1pPr>
              <a:defRPr/>
            </a:lvl1pPr>
          </a:lstStyle>
          <a:p>
            <a:pPr>
              <a:defRPr/>
            </a:pPr>
            <a:fld id="{E95B7857-79BC-4B99-8F4A-92B2B56AF2C5}" type="datetimeFigureOut">
              <a:rPr lang="fr-FR"/>
              <a:pPr>
                <a:defRPr/>
              </a:pPr>
              <a:t>21/09/2018</a:t>
            </a:fld>
            <a:endParaRPr lang="fr-FR"/>
          </a:p>
        </p:txBody>
      </p:sp>
      <p:sp>
        <p:nvSpPr>
          <p:cNvPr id="5" name="Espace réservé du pied de page 4">
            <a:extLst>
              <a:ext uri="{FF2B5EF4-FFF2-40B4-BE49-F238E27FC236}">
                <a16:creationId xmlns:a16="http://schemas.microsoft.com/office/drawing/2014/main" id="{D9204B31-033C-4082-85BE-BB367DAA03F9}"/>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70E98C24-6A05-4287-BD98-98167F89596C}"/>
              </a:ext>
            </a:extLst>
          </p:cNvPr>
          <p:cNvSpPr>
            <a:spLocks noGrp="1"/>
          </p:cNvSpPr>
          <p:nvPr>
            <p:ph type="sldNum" sz="quarter" idx="12"/>
          </p:nvPr>
        </p:nvSpPr>
        <p:spPr/>
        <p:txBody>
          <a:bodyPr/>
          <a:lstStyle>
            <a:lvl1pPr>
              <a:defRPr/>
            </a:lvl1pPr>
          </a:lstStyle>
          <a:p>
            <a:fld id="{C3C13BBC-6E22-41B4-BB25-5DAFF7A1E8CC}" type="slidenum">
              <a:rPr lang="fr-FR" altLang="fr-FR"/>
              <a:pPr/>
              <a:t>‹N°›</a:t>
            </a:fld>
            <a:endParaRPr lang="fr-FR" altLang="fr-FR"/>
          </a:p>
        </p:txBody>
      </p:sp>
    </p:spTree>
    <p:extLst>
      <p:ext uri="{BB962C8B-B14F-4D97-AF65-F5344CB8AC3E}">
        <p14:creationId xmlns:p14="http://schemas.microsoft.com/office/powerpoint/2010/main" val="4146559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F05AA333-6110-460B-A540-C457B2BD87A4}"/>
              </a:ext>
            </a:extLst>
          </p:cNvPr>
          <p:cNvSpPr>
            <a:spLocks noGrp="1"/>
          </p:cNvSpPr>
          <p:nvPr>
            <p:ph type="dt" sz="half" idx="10"/>
          </p:nvPr>
        </p:nvSpPr>
        <p:spPr/>
        <p:txBody>
          <a:bodyPr/>
          <a:lstStyle>
            <a:lvl1pPr>
              <a:defRPr/>
            </a:lvl1pPr>
          </a:lstStyle>
          <a:p>
            <a:pPr>
              <a:defRPr/>
            </a:pPr>
            <a:fld id="{785F395E-DA13-4EC3-8B45-D41DFC3B8C52}" type="datetimeFigureOut">
              <a:rPr lang="fr-FR"/>
              <a:pPr>
                <a:defRPr/>
              </a:pPr>
              <a:t>21/09/2018</a:t>
            </a:fld>
            <a:endParaRPr lang="fr-FR"/>
          </a:p>
        </p:txBody>
      </p:sp>
      <p:sp>
        <p:nvSpPr>
          <p:cNvPr id="5" name="Espace réservé du pied de page 4">
            <a:extLst>
              <a:ext uri="{FF2B5EF4-FFF2-40B4-BE49-F238E27FC236}">
                <a16:creationId xmlns:a16="http://schemas.microsoft.com/office/drawing/2014/main" id="{A52A90B6-A944-4BB2-A3F7-8DA427F7C209}"/>
              </a:ext>
            </a:extLst>
          </p:cNvPr>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063A0F8F-6B37-4307-937B-FED926765E20}"/>
              </a:ext>
            </a:extLst>
          </p:cNvPr>
          <p:cNvSpPr>
            <a:spLocks noGrp="1"/>
          </p:cNvSpPr>
          <p:nvPr>
            <p:ph type="sldNum" sz="quarter" idx="12"/>
          </p:nvPr>
        </p:nvSpPr>
        <p:spPr/>
        <p:txBody>
          <a:bodyPr/>
          <a:lstStyle>
            <a:lvl1pPr>
              <a:defRPr/>
            </a:lvl1pPr>
          </a:lstStyle>
          <a:p>
            <a:fld id="{E28E1CB0-9956-4563-96BE-4103A0C24BD4}" type="slidenum">
              <a:rPr lang="fr-FR" altLang="fr-FR"/>
              <a:pPr/>
              <a:t>‹N°›</a:t>
            </a:fld>
            <a:endParaRPr lang="fr-FR" altLang="fr-FR"/>
          </a:p>
        </p:txBody>
      </p:sp>
    </p:spTree>
    <p:extLst>
      <p:ext uri="{BB962C8B-B14F-4D97-AF65-F5344CB8AC3E}">
        <p14:creationId xmlns:p14="http://schemas.microsoft.com/office/powerpoint/2010/main" val="3997805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a:extLst>
              <a:ext uri="{FF2B5EF4-FFF2-40B4-BE49-F238E27FC236}">
                <a16:creationId xmlns:a16="http://schemas.microsoft.com/office/drawing/2014/main" id="{18A7481B-E3C1-48AF-8457-382B2722E61B}"/>
              </a:ext>
            </a:extLst>
          </p:cNvPr>
          <p:cNvSpPr>
            <a:spLocks noGrp="1"/>
          </p:cNvSpPr>
          <p:nvPr>
            <p:ph type="dt" sz="half" idx="10"/>
          </p:nvPr>
        </p:nvSpPr>
        <p:spPr/>
        <p:txBody>
          <a:bodyPr/>
          <a:lstStyle>
            <a:lvl1pPr>
              <a:defRPr/>
            </a:lvl1pPr>
          </a:lstStyle>
          <a:p>
            <a:pPr>
              <a:defRPr/>
            </a:pPr>
            <a:fld id="{80ABF452-D219-4EE3-8E09-8D434930D9F3}" type="datetimeFigureOut">
              <a:rPr lang="fr-FR"/>
              <a:pPr>
                <a:defRPr/>
              </a:pPr>
              <a:t>21/09/2018</a:t>
            </a:fld>
            <a:endParaRPr lang="fr-FR"/>
          </a:p>
        </p:txBody>
      </p:sp>
      <p:sp>
        <p:nvSpPr>
          <p:cNvPr id="6" name="Espace réservé du pied de page 4">
            <a:extLst>
              <a:ext uri="{FF2B5EF4-FFF2-40B4-BE49-F238E27FC236}">
                <a16:creationId xmlns:a16="http://schemas.microsoft.com/office/drawing/2014/main" id="{3BD4192B-D4F2-4941-8CAC-E84AE7B99C50}"/>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D0802CE6-42E0-46EF-9007-377DAF02AEDE}"/>
              </a:ext>
            </a:extLst>
          </p:cNvPr>
          <p:cNvSpPr>
            <a:spLocks noGrp="1"/>
          </p:cNvSpPr>
          <p:nvPr>
            <p:ph type="sldNum" sz="quarter" idx="12"/>
          </p:nvPr>
        </p:nvSpPr>
        <p:spPr/>
        <p:txBody>
          <a:bodyPr/>
          <a:lstStyle>
            <a:lvl1pPr>
              <a:defRPr/>
            </a:lvl1pPr>
          </a:lstStyle>
          <a:p>
            <a:fld id="{58B6A175-969B-404F-855A-6CE841656195}" type="slidenum">
              <a:rPr lang="fr-FR" altLang="fr-FR"/>
              <a:pPr/>
              <a:t>‹N°›</a:t>
            </a:fld>
            <a:endParaRPr lang="fr-FR" altLang="fr-FR"/>
          </a:p>
        </p:txBody>
      </p:sp>
    </p:spTree>
    <p:extLst>
      <p:ext uri="{BB962C8B-B14F-4D97-AF65-F5344CB8AC3E}">
        <p14:creationId xmlns:p14="http://schemas.microsoft.com/office/powerpoint/2010/main" val="3040329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a:extLst>
              <a:ext uri="{FF2B5EF4-FFF2-40B4-BE49-F238E27FC236}">
                <a16:creationId xmlns:a16="http://schemas.microsoft.com/office/drawing/2014/main" id="{D726662B-8AEB-4E53-A02E-212EA7D3C6FA}"/>
              </a:ext>
            </a:extLst>
          </p:cNvPr>
          <p:cNvSpPr>
            <a:spLocks noGrp="1"/>
          </p:cNvSpPr>
          <p:nvPr>
            <p:ph type="dt" sz="half" idx="10"/>
          </p:nvPr>
        </p:nvSpPr>
        <p:spPr/>
        <p:txBody>
          <a:bodyPr/>
          <a:lstStyle>
            <a:lvl1pPr>
              <a:defRPr/>
            </a:lvl1pPr>
          </a:lstStyle>
          <a:p>
            <a:pPr>
              <a:defRPr/>
            </a:pPr>
            <a:fld id="{0AFFBF9A-B600-4D85-9775-B2ED912D1D99}" type="datetimeFigureOut">
              <a:rPr lang="fr-FR"/>
              <a:pPr>
                <a:defRPr/>
              </a:pPr>
              <a:t>21/09/2018</a:t>
            </a:fld>
            <a:endParaRPr lang="fr-FR"/>
          </a:p>
        </p:txBody>
      </p:sp>
      <p:sp>
        <p:nvSpPr>
          <p:cNvPr id="8" name="Espace réservé du pied de page 4">
            <a:extLst>
              <a:ext uri="{FF2B5EF4-FFF2-40B4-BE49-F238E27FC236}">
                <a16:creationId xmlns:a16="http://schemas.microsoft.com/office/drawing/2014/main" id="{44D4BF31-31A2-467B-9CC6-025BF98D43C9}"/>
              </a:ext>
            </a:extLst>
          </p:cNvPr>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a:extLst>
              <a:ext uri="{FF2B5EF4-FFF2-40B4-BE49-F238E27FC236}">
                <a16:creationId xmlns:a16="http://schemas.microsoft.com/office/drawing/2014/main" id="{8229BF47-C107-43DC-B4C7-4E97384CF481}"/>
              </a:ext>
            </a:extLst>
          </p:cNvPr>
          <p:cNvSpPr>
            <a:spLocks noGrp="1"/>
          </p:cNvSpPr>
          <p:nvPr>
            <p:ph type="sldNum" sz="quarter" idx="12"/>
          </p:nvPr>
        </p:nvSpPr>
        <p:spPr/>
        <p:txBody>
          <a:bodyPr/>
          <a:lstStyle>
            <a:lvl1pPr>
              <a:defRPr/>
            </a:lvl1pPr>
          </a:lstStyle>
          <a:p>
            <a:fld id="{173DFB06-BC71-4434-96B0-CA2D965E648C}" type="slidenum">
              <a:rPr lang="fr-FR" altLang="fr-FR"/>
              <a:pPr/>
              <a:t>‹N°›</a:t>
            </a:fld>
            <a:endParaRPr lang="fr-FR" altLang="fr-FR"/>
          </a:p>
        </p:txBody>
      </p:sp>
    </p:spTree>
    <p:extLst>
      <p:ext uri="{BB962C8B-B14F-4D97-AF65-F5344CB8AC3E}">
        <p14:creationId xmlns:p14="http://schemas.microsoft.com/office/powerpoint/2010/main" val="1622590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e la date 3">
            <a:extLst>
              <a:ext uri="{FF2B5EF4-FFF2-40B4-BE49-F238E27FC236}">
                <a16:creationId xmlns:a16="http://schemas.microsoft.com/office/drawing/2014/main" id="{624EA9F4-8142-4CC6-835F-71E2640ED0C2}"/>
              </a:ext>
            </a:extLst>
          </p:cNvPr>
          <p:cNvSpPr>
            <a:spLocks noGrp="1"/>
          </p:cNvSpPr>
          <p:nvPr>
            <p:ph type="dt" sz="half" idx="10"/>
          </p:nvPr>
        </p:nvSpPr>
        <p:spPr/>
        <p:txBody>
          <a:bodyPr/>
          <a:lstStyle>
            <a:lvl1pPr>
              <a:defRPr/>
            </a:lvl1pPr>
          </a:lstStyle>
          <a:p>
            <a:pPr>
              <a:defRPr/>
            </a:pPr>
            <a:fld id="{81EC51D8-D4FC-4B89-ADFD-1B41909FAFD4}" type="datetimeFigureOut">
              <a:rPr lang="fr-FR"/>
              <a:pPr>
                <a:defRPr/>
              </a:pPr>
              <a:t>21/09/2018</a:t>
            </a:fld>
            <a:endParaRPr lang="fr-FR"/>
          </a:p>
        </p:txBody>
      </p:sp>
      <p:sp>
        <p:nvSpPr>
          <p:cNvPr id="4" name="Espace réservé du pied de page 4">
            <a:extLst>
              <a:ext uri="{FF2B5EF4-FFF2-40B4-BE49-F238E27FC236}">
                <a16:creationId xmlns:a16="http://schemas.microsoft.com/office/drawing/2014/main" id="{62BD1354-A24E-4CD1-A6E7-537DD001AA89}"/>
              </a:ext>
            </a:extLst>
          </p:cNvPr>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a:extLst>
              <a:ext uri="{FF2B5EF4-FFF2-40B4-BE49-F238E27FC236}">
                <a16:creationId xmlns:a16="http://schemas.microsoft.com/office/drawing/2014/main" id="{D8E2E364-ED8E-4190-842F-217703509475}"/>
              </a:ext>
            </a:extLst>
          </p:cNvPr>
          <p:cNvSpPr>
            <a:spLocks noGrp="1"/>
          </p:cNvSpPr>
          <p:nvPr>
            <p:ph type="sldNum" sz="quarter" idx="12"/>
          </p:nvPr>
        </p:nvSpPr>
        <p:spPr/>
        <p:txBody>
          <a:bodyPr/>
          <a:lstStyle>
            <a:lvl1pPr>
              <a:defRPr/>
            </a:lvl1pPr>
          </a:lstStyle>
          <a:p>
            <a:fld id="{769DD841-8165-4764-94F5-93EF7B7B6D77}" type="slidenum">
              <a:rPr lang="fr-FR" altLang="fr-FR"/>
              <a:pPr/>
              <a:t>‹N°›</a:t>
            </a:fld>
            <a:endParaRPr lang="fr-FR" altLang="fr-FR"/>
          </a:p>
        </p:txBody>
      </p:sp>
    </p:spTree>
    <p:extLst>
      <p:ext uri="{BB962C8B-B14F-4D97-AF65-F5344CB8AC3E}">
        <p14:creationId xmlns:p14="http://schemas.microsoft.com/office/powerpoint/2010/main" val="2500622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a:extLst>
              <a:ext uri="{FF2B5EF4-FFF2-40B4-BE49-F238E27FC236}">
                <a16:creationId xmlns:a16="http://schemas.microsoft.com/office/drawing/2014/main" id="{98210283-D2CA-4610-9FE3-76C1DD88F01E}"/>
              </a:ext>
            </a:extLst>
          </p:cNvPr>
          <p:cNvSpPr>
            <a:spLocks noGrp="1"/>
          </p:cNvSpPr>
          <p:nvPr>
            <p:ph type="dt" sz="half" idx="10"/>
          </p:nvPr>
        </p:nvSpPr>
        <p:spPr/>
        <p:txBody>
          <a:bodyPr/>
          <a:lstStyle>
            <a:lvl1pPr>
              <a:defRPr/>
            </a:lvl1pPr>
          </a:lstStyle>
          <a:p>
            <a:pPr>
              <a:defRPr/>
            </a:pPr>
            <a:fld id="{053A6E6F-2B19-4B3C-BEFB-D002336B5DC0}" type="datetimeFigureOut">
              <a:rPr lang="fr-FR"/>
              <a:pPr>
                <a:defRPr/>
              </a:pPr>
              <a:t>21/09/2018</a:t>
            </a:fld>
            <a:endParaRPr lang="fr-FR"/>
          </a:p>
        </p:txBody>
      </p:sp>
      <p:sp>
        <p:nvSpPr>
          <p:cNvPr id="3" name="Espace réservé du pied de page 4">
            <a:extLst>
              <a:ext uri="{FF2B5EF4-FFF2-40B4-BE49-F238E27FC236}">
                <a16:creationId xmlns:a16="http://schemas.microsoft.com/office/drawing/2014/main" id="{56D2D0ED-8D58-47C6-947D-FC4FD105AEC2}"/>
              </a:ext>
            </a:extLst>
          </p:cNvPr>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a:extLst>
              <a:ext uri="{FF2B5EF4-FFF2-40B4-BE49-F238E27FC236}">
                <a16:creationId xmlns:a16="http://schemas.microsoft.com/office/drawing/2014/main" id="{E449051F-6EAE-426C-B9AF-88B75C14F95B}"/>
              </a:ext>
            </a:extLst>
          </p:cNvPr>
          <p:cNvSpPr>
            <a:spLocks noGrp="1"/>
          </p:cNvSpPr>
          <p:nvPr>
            <p:ph type="sldNum" sz="quarter" idx="12"/>
          </p:nvPr>
        </p:nvSpPr>
        <p:spPr/>
        <p:txBody>
          <a:bodyPr/>
          <a:lstStyle>
            <a:lvl1pPr>
              <a:defRPr/>
            </a:lvl1pPr>
          </a:lstStyle>
          <a:p>
            <a:fld id="{487CF8C2-3862-409F-9093-5C1A0AA43D7F}" type="slidenum">
              <a:rPr lang="fr-FR" altLang="fr-FR"/>
              <a:pPr/>
              <a:t>‹N°›</a:t>
            </a:fld>
            <a:endParaRPr lang="fr-FR" altLang="fr-FR"/>
          </a:p>
        </p:txBody>
      </p:sp>
    </p:spTree>
    <p:extLst>
      <p:ext uri="{BB962C8B-B14F-4D97-AF65-F5344CB8AC3E}">
        <p14:creationId xmlns:p14="http://schemas.microsoft.com/office/powerpoint/2010/main" val="978251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638101E3-8ED2-479A-B0C2-071A85C4E4A7}"/>
              </a:ext>
            </a:extLst>
          </p:cNvPr>
          <p:cNvSpPr>
            <a:spLocks noGrp="1"/>
          </p:cNvSpPr>
          <p:nvPr>
            <p:ph type="dt" sz="half" idx="10"/>
          </p:nvPr>
        </p:nvSpPr>
        <p:spPr/>
        <p:txBody>
          <a:bodyPr/>
          <a:lstStyle>
            <a:lvl1pPr>
              <a:defRPr/>
            </a:lvl1pPr>
          </a:lstStyle>
          <a:p>
            <a:pPr>
              <a:defRPr/>
            </a:pPr>
            <a:fld id="{AA79D03B-ECC9-41D3-88D8-F9D6AC211D49}" type="datetimeFigureOut">
              <a:rPr lang="fr-FR"/>
              <a:pPr>
                <a:defRPr/>
              </a:pPr>
              <a:t>21/09/2018</a:t>
            </a:fld>
            <a:endParaRPr lang="fr-FR"/>
          </a:p>
        </p:txBody>
      </p:sp>
      <p:sp>
        <p:nvSpPr>
          <p:cNvPr id="6" name="Espace réservé du pied de page 4">
            <a:extLst>
              <a:ext uri="{FF2B5EF4-FFF2-40B4-BE49-F238E27FC236}">
                <a16:creationId xmlns:a16="http://schemas.microsoft.com/office/drawing/2014/main" id="{95C77145-200A-47A5-88CC-A48452755380}"/>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729E8C01-291C-4325-B8D6-677FE5D99EB5}"/>
              </a:ext>
            </a:extLst>
          </p:cNvPr>
          <p:cNvSpPr>
            <a:spLocks noGrp="1"/>
          </p:cNvSpPr>
          <p:nvPr>
            <p:ph type="sldNum" sz="quarter" idx="12"/>
          </p:nvPr>
        </p:nvSpPr>
        <p:spPr/>
        <p:txBody>
          <a:bodyPr/>
          <a:lstStyle>
            <a:lvl1pPr>
              <a:defRPr/>
            </a:lvl1pPr>
          </a:lstStyle>
          <a:p>
            <a:fld id="{2C2E5322-8D3C-4C46-8725-008C3BA1E259}" type="slidenum">
              <a:rPr lang="fr-FR" altLang="fr-FR"/>
              <a:pPr/>
              <a:t>‹N°›</a:t>
            </a:fld>
            <a:endParaRPr lang="fr-FR" altLang="fr-FR"/>
          </a:p>
        </p:txBody>
      </p:sp>
    </p:spTree>
    <p:extLst>
      <p:ext uri="{BB962C8B-B14F-4D97-AF65-F5344CB8AC3E}">
        <p14:creationId xmlns:p14="http://schemas.microsoft.com/office/powerpoint/2010/main" val="263563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a:extLst>
              <a:ext uri="{FF2B5EF4-FFF2-40B4-BE49-F238E27FC236}">
                <a16:creationId xmlns:a16="http://schemas.microsoft.com/office/drawing/2014/main" id="{65146B60-AA7D-41CE-9042-5EB85F6D4894}"/>
              </a:ext>
            </a:extLst>
          </p:cNvPr>
          <p:cNvSpPr>
            <a:spLocks noGrp="1"/>
          </p:cNvSpPr>
          <p:nvPr>
            <p:ph type="dt" sz="half" idx="10"/>
          </p:nvPr>
        </p:nvSpPr>
        <p:spPr/>
        <p:txBody>
          <a:bodyPr/>
          <a:lstStyle>
            <a:lvl1pPr>
              <a:defRPr/>
            </a:lvl1pPr>
          </a:lstStyle>
          <a:p>
            <a:pPr>
              <a:defRPr/>
            </a:pPr>
            <a:fld id="{A96F5E8A-2190-4D26-8A04-6CEC10D6D31C}" type="datetimeFigureOut">
              <a:rPr lang="fr-FR"/>
              <a:pPr>
                <a:defRPr/>
              </a:pPr>
              <a:t>21/09/2018</a:t>
            </a:fld>
            <a:endParaRPr lang="fr-FR"/>
          </a:p>
        </p:txBody>
      </p:sp>
      <p:sp>
        <p:nvSpPr>
          <p:cNvPr id="6" name="Espace réservé du pied de page 4">
            <a:extLst>
              <a:ext uri="{FF2B5EF4-FFF2-40B4-BE49-F238E27FC236}">
                <a16:creationId xmlns:a16="http://schemas.microsoft.com/office/drawing/2014/main" id="{9FD07A4D-344C-4869-BCCE-FC0884FB189D}"/>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FCD497E7-3CF5-4A64-8FFC-DB79F67934E1}"/>
              </a:ext>
            </a:extLst>
          </p:cNvPr>
          <p:cNvSpPr>
            <a:spLocks noGrp="1"/>
          </p:cNvSpPr>
          <p:nvPr>
            <p:ph type="sldNum" sz="quarter" idx="12"/>
          </p:nvPr>
        </p:nvSpPr>
        <p:spPr/>
        <p:txBody>
          <a:bodyPr/>
          <a:lstStyle>
            <a:lvl1pPr>
              <a:defRPr/>
            </a:lvl1pPr>
          </a:lstStyle>
          <a:p>
            <a:fld id="{B79B4374-C6EB-4560-85AA-845C72A2FC8E}" type="slidenum">
              <a:rPr lang="fr-FR" altLang="fr-FR"/>
              <a:pPr/>
              <a:t>‹N°›</a:t>
            </a:fld>
            <a:endParaRPr lang="fr-FR" altLang="fr-FR"/>
          </a:p>
        </p:txBody>
      </p:sp>
    </p:spTree>
    <p:extLst>
      <p:ext uri="{BB962C8B-B14F-4D97-AF65-F5344CB8AC3E}">
        <p14:creationId xmlns:p14="http://schemas.microsoft.com/office/powerpoint/2010/main" val="1433801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a:extLst>
              <a:ext uri="{FF2B5EF4-FFF2-40B4-BE49-F238E27FC236}">
                <a16:creationId xmlns:a16="http://schemas.microsoft.com/office/drawing/2014/main" id="{4B475A7E-94BA-43D9-84CD-928D077F0BE8}"/>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Espace réservé du texte 2">
            <a:extLst>
              <a:ext uri="{FF2B5EF4-FFF2-40B4-BE49-F238E27FC236}">
                <a16:creationId xmlns:a16="http://schemas.microsoft.com/office/drawing/2014/main" id="{6E6A1F9C-190A-4421-97BE-36AC251CDD2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4" name="Espace réservé de la date 3">
            <a:extLst>
              <a:ext uri="{FF2B5EF4-FFF2-40B4-BE49-F238E27FC236}">
                <a16:creationId xmlns:a16="http://schemas.microsoft.com/office/drawing/2014/main" id="{6028D6C0-CEF5-4807-BA4E-52B1A7512E48}"/>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C71380F-AB2E-45D3-B589-8C27C20D74C7}" type="datetimeFigureOut">
              <a:rPr lang="fr-FR"/>
              <a:pPr>
                <a:defRPr/>
              </a:pPr>
              <a:t>21/09/2018</a:t>
            </a:fld>
            <a:endParaRPr lang="fr-FR"/>
          </a:p>
        </p:txBody>
      </p:sp>
      <p:sp>
        <p:nvSpPr>
          <p:cNvPr id="5" name="Espace réservé du pied de page 4">
            <a:extLst>
              <a:ext uri="{FF2B5EF4-FFF2-40B4-BE49-F238E27FC236}">
                <a16:creationId xmlns:a16="http://schemas.microsoft.com/office/drawing/2014/main" id="{B9A8E585-8A37-4D6B-9B5D-6DB13407BF7F}"/>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a:p>
        </p:txBody>
      </p:sp>
      <p:sp>
        <p:nvSpPr>
          <p:cNvPr id="6" name="Espace réservé du numéro de diapositive 5">
            <a:extLst>
              <a:ext uri="{FF2B5EF4-FFF2-40B4-BE49-F238E27FC236}">
                <a16:creationId xmlns:a16="http://schemas.microsoft.com/office/drawing/2014/main" id="{42D7C099-B320-4427-B9CB-54EE20F94F8D}"/>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2F403D7C-4054-455B-84AA-42EA1FCC9F53}"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7A6438-5A45-44A1-8288-D42D1EDE289B}"/>
              </a:ext>
            </a:extLst>
          </p:cNvPr>
          <p:cNvSpPr>
            <a:spLocks noGrp="1"/>
          </p:cNvSpPr>
          <p:nvPr>
            <p:ph type="ctrTitle"/>
          </p:nvPr>
        </p:nvSpPr>
        <p:spPr/>
        <p:txBody>
          <a:bodyPr rtlCol="0">
            <a:normAutofit/>
          </a:bodyPr>
          <a:lstStyle/>
          <a:p>
            <a:pPr eaLnBrk="1" fontAlgn="auto" hangingPunct="1">
              <a:spcAft>
                <a:spcPts val="0"/>
              </a:spcAft>
              <a:defRPr/>
            </a:pPr>
            <a:r>
              <a:rPr lang="fr-FR" b="1" dirty="0">
                <a:solidFill>
                  <a:schemeClr val="tx2">
                    <a:lumMod val="60000"/>
                    <a:lumOff val="40000"/>
                  </a:schemeClr>
                </a:solidFill>
                <a:latin typeface="Times New Roman" pitchFamily="18" charset="0"/>
                <a:cs typeface="Times New Roman" pitchFamily="18" charset="0"/>
              </a:rPr>
              <a:t>FEDERATION FRANCAISE DE KARATE</a:t>
            </a:r>
          </a:p>
        </p:txBody>
      </p:sp>
      <p:sp>
        <p:nvSpPr>
          <p:cNvPr id="2051" name="Sous-titre 2">
            <a:extLst>
              <a:ext uri="{FF2B5EF4-FFF2-40B4-BE49-F238E27FC236}">
                <a16:creationId xmlns:a16="http://schemas.microsoft.com/office/drawing/2014/main" id="{E8E3125E-4472-4711-B4CE-29B0A78004C1}"/>
              </a:ext>
            </a:extLst>
          </p:cNvPr>
          <p:cNvSpPr>
            <a:spLocks noGrp="1"/>
          </p:cNvSpPr>
          <p:nvPr>
            <p:ph type="subTitle" idx="1"/>
          </p:nvPr>
        </p:nvSpPr>
        <p:spPr/>
        <p:txBody>
          <a:bodyPr/>
          <a:lstStyle/>
          <a:p>
            <a:pPr eaLnBrk="1" hangingPunct="1"/>
            <a:r>
              <a:rPr lang="fr-FR" altLang="fr-FR" sz="3600" b="1">
                <a:solidFill>
                  <a:srgbClr val="FF0000"/>
                </a:solidFill>
                <a:latin typeface="Times New Roman" panose="02020603050405020304" pitchFamily="18" charset="0"/>
                <a:cs typeface="Times New Roman" panose="02020603050405020304" pitchFamily="18" charset="0"/>
              </a:rPr>
              <a:t>LE HANDICAP VISUEL</a:t>
            </a:r>
          </a:p>
        </p:txBody>
      </p:sp>
      <p:pic>
        <p:nvPicPr>
          <p:cNvPr id="4" name="Image 3">
            <a:extLst>
              <a:ext uri="{FF2B5EF4-FFF2-40B4-BE49-F238E27FC236}">
                <a16:creationId xmlns:a16="http://schemas.microsoft.com/office/drawing/2014/main" id="{6C2DCF65-D8A1-4A5B-BBA2-1EFF13226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20565"/>
            <a:ext cx="3470523" cy="155575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E05D8DE0-51E7-49FE-8BBD-78D8D8C9A603}"/>
              </a:ext>
            </a:extLst>
          </p:cNvPr>
          <p:cNvSpPr>
            <a:spLocks noGrp="1"/>
          </p:cNvSpPr>
          <p:nvPr>
            <p:ph idx="1"/>
          </p:nvPr>
        </p:nvSpPr>
        <p:spPr>
          <a:xfrm>
            <a:off x="457200" y="357188"/>
            <a:ext cx="8229600" cy="5768975"/>
          </a:xfrm>
        </p:spPr>
        <p:txBody>
          <a:bodyPr rtlCol="0">
            <a:normAutofit fontScale="92500"/>
          </a:bodyPr>
          <a:lstStyle/>
          <a:p>
            <a:pPr algn="ct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Les Paupières :</a:t>
            </a:r>
            <a:endParaRPr lang="fr-FR"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endParaRPr lang="fr-FR" b="1" i="1" cap="small" dirty="0">
              <a:latin typeface="Times New Roman" pitchFamily="18" charset="0"/>
              <a:cs typeface="Times New Roman" pitchFamily="18" charset="0"/>
            </a:endParaRPr>
          </a:p>
          <a:p>
            <a:pPr eaLnBrk="1" fontAlgn="auto" hangingPunct="1">
              <a:spcAft>
                <a:spcPts val="0"/>
              </a:spcAft>
              <a:defRPr/>
            </a:pPr>
            <a:r>
              <a:rPr lang="fr-FR" sz="2200" cap="small" dirty="0">
                <a:latin typeface="Times New Roman" pitchFamily="18" charset="0"/>
                <a:cs typeface="Times New Roman" pitchFamily="18" charset="0"/>
              </a:rPr>
              <a:t>Se sont deux voiles musculo-membraneux mobile qui recouvrent et protègent la partie antérieure de globe oculaire</a:t>
            </a:r>
            <a:endParaRPr lang="fr-FR" sz="2200" b="1" i="1" cap="small" dirty="0">
              <a:latin typeface="Times New Roman" pitchFamily="18" charset="0"/>
              <a:cs typeface="Times New Roman" pitchFamily="18" charset="0"/>
            </a:endParaRPr>
          </a:p>
          <a:p>
            <a:pPr eaLnBrk="1" fontAlgn="auto" hangingPunct="1">
              <a:spcAft>
                <a:spcPts val="0"/>
              </a:spcAft>
              <a:defRPr/>
            </a:pPr>
            <a:r>
              <a:rPr lang="fr-FR" sz="2200" cap="small" dirty="0">
                <a:latin typeface="Times New Roman" pitchFamily="18" charset="0"/>
                <a:cs typeface="Times New Roman" pitchFamily="18" charset="0"/>
              </a:rPr>
              <a:t>Par leurs mouvements elle s’étale à la surface des globes oculaires les larmes sécrétées par les glandes lacrymales</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cap="small" dirty="0"/>
              <a:t> </a:t>
            </a:r>
          </a:p>
          <a:p>
            <a:pPr eaLnBrk="1" fontAlgn="auto" hangingPunct="1">
              <a:spcAft>
                <a:spcPts val="0"/>
              </a:spcAft>
              <a:defRPr/>
            </a:pPr>
            <a:endParaRPr lang="fr-FR" dirty="0"/>
          </a:p>
        </p:txBody>
      </p:sp>
      <p:pic>
        <p:nvPicPr>
          <p:cNvPr id="11267" name="Image 16">
            <a:extLst>
              <a:ext uri="{FF2B5EF4-FFF2-40B4-BE49-F238E27FC236}">
                <a16:creationId xmlns:a16="http://schemas.microsoft.com/office/drawing/2014/main" id="{53BA1B7D-BAF6-4500-A3B1-6F6914E0B3D5}"/>
              </a:ext>
            </a:extLst>
          </p:cNvPr>
          <p:cNvPicPr>
            <a:picLocks noChangeAspect="1" noChangeArrowheads="1"/>
          </p:cNvPicPr>
          <p:nvPr/>
        </p:nvPicPr>
        <p:blipFill>
          <a:blip r:embed="rId3">
            <a:lum bright="-14000" contrast="22000"/>
            <a:extLst>
              <a:ext uri="{28A0092B-C50C-407E-A947-70E740481C1C}">
                <a14:useLocalDpi xmlns:a14="http://schemas.microsoft.com/office/drawing/2010/main" val="0"/>
              </a:ext>
            </a:extLst>
          </a:blip>
          <a:srcRect/>
          <a:stretch>
            <a:fillRect/>
          </a:stretch>
        </p:blipFill>
        <p:spPr bwMode="auto">
          <a:xfrm>
            <a:off x="3214688" y="1428750"/>
            <a:ext cx="224790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67D3281-E527-4FCC-A29E-11A5BC34AAC7}"/>
              </a:ext>
            </a:extLst>
          </p:cNvPr>
          <p:cNvSpPr>
            <a:spLocks noGrp="1"/>
          </p:cNvSpPr>
          <p:nvPr>
            <p:ph idx="1"/>
          </p:nvPr>
        </p:nvSpPr>
        <p:spPr>
          <a:xfrm>
            <a:off x="457200" y="642938"/>
            <a:ext cx="8229600" cy="5483225"/>
          </a:xfrm>
        </p:spPr>
        <p:txBody>
          <a:bodyPr rtlCol="0">
            <a:normAutofit fontScale="47500" lnSpcReduction="20000"/>
          </a:bodyPr>
          <a:lstStyle/>
          <a:p>
            <a:pPr eaLnBrk="1" fontAlgn="auto" hangingPunct="1">
              <a:spcAft>
                <a:spcPts val="0"/>
              </a:spcAft>
              <a:defRPr/>
            </a:pPr>
            <a:r>
              <a:rPr lang="fr-FR" sz="3600" b="1" u="sng" cap="small" dirty="0">
                <a:solidFill>
                  <a:schemeClr val="tx2">
                    <a:lumMod val="60000"/>
                    <a:lumOff val="40000"/>
                  </a:schemeClr>
                </a:solidFill>
                <a:latin typeface="Times New Roman" pitchFamily="18" charset="0"/>
                <a:cs typeface="Times New Roman" pitchFamily="18" charset="0"/>
              </a:rPr>
              <a:t>L’appareil Lacrymal :</a:t>
            </a:r>
            <a:endParaRPr lang="fr-FR" sz="36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endParaRPr lang="fr-FR" dirty="0"/>
          </a:p>
          <a:p>
            <a:pPr eaLnBrk="1" fontAlgn="auto" hangingPunct="1">
              <a:spcAft>
                <a:spcPts val="0"/>
              </a:spcAft>
              <a:defRPr/>
            </a:pPr>
            <a:endParaRPr lang="fr-FR" dirty="0"/>
          </a:p>
          <a:p>
            <a:pPr eaLnBrk="1" fontAlgn="auto" hangingPunct="1">
              <a:spcAft>
                <a:spcPts val="0"/>
              </a:spcAft>
              <a:defRPr/>
            </a:pPr>
            <a:endParaRPr lang="fr-FR" dirty="0"/>
          </a:p>
          <a:p>
            <a:pPr eaLnBrk="1" fontAlgn="auto" hangingPunct="1">
              <a:spcAft>
                <a:spcPts val="0"/>
              </a:spcAft>
              <a:defRPr/>
            </a:pPr>
            <a:endParaRPr lang="fr-FR" dirty="0"/>
          </a:p>
          <a:p>
            <a:pPr eaLnBrk="1" fontAlgn="auto" hangingPunct="1">
              <a:spcAft>
                <a:spcPts val="0"/>
              </a:spcAft>
              <a:defRPr/>
            </a:pPr>
            <a:r>
              <a:rPr lang="fr-FR" cap="small" dirty="0"/>
              <a:t>Est formé par :</a:t>
            </a:r>
            <a:endParaRPr lang="fr-FR" b="1" i="1" cap="small" dirty="0"/>
          </a:p>
          <a:p>
            <a:pPr eaLnBrk="1" fontAlgn="auto" hangingPunct="1">
              <a:spcAft>
                <a:spcPts val="0"/>
              </a:spcAft>
              <a:defRPr/>
            </a:pPr>
            <a:r>
              <a:rPr lang="fr-FR" cap="small" dirty="0"/>
              <a:t>les glandes lacrymales</a:t>
            </a:r>
          </a:p>
          <a:p>
            <a:pPr eaLnBrk="1" fontAlgn="auto" hangingPunct="1">
              <a:spcAft>
                <a:spcPts val="0"/>
              </a:spcAft>
              <a:defRPr/>
            </a:pPr>
            <a:endParaRPr lang="fr-FR" cap="small" dirty="0"/>
          </a:p>
          <a:p>
            <a:pPr eaLnBrk="1" fontAlgn="auto" hangingPunct="1">
              <a:spcAft>
                <a:spcPts val="0"/>
              </a:spcAft>
              <a:defRPr/>
            </a:pPr>
            <a:endParaRPr lang="fr-FR" cap="small" dirty="0"/>
          </a:p>
          <a:p>
            <a:pPr eaLnBrk="1" fontAlgn="auto" hangingPunct="1">
              <a:spcAft>
                <a:spcPts val="0"/>
              </a:spcAft>
              <a:defRPr/>
            </a:pPr>
            <a:r>
              <a:rPr lang="fr-FR" cap="small" dirty="0">
                <a:latin typeface="Times New Roman" pitchFamily="18" charset="0"/>
                <a:cs typeface="Times New Roman" pitchFamily="18" charset="0"/>
              </a:rPr>
              <a:t>les voies lacrymales</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u="sng" cap="small" dirty="0">
                <a:latin typeface="Times New Roman" pitchFamily="18" charset="0"/>
                <a:cs typeface="Times New Roman" pitchFamily="18" charset="0"/>
              </a:rPr>
              <a:t>La glande lacrymale est divisée en :</a:t>
            </a:r>
            <a:endParaRPr lang="fr-FR"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glande principale situé sous l’orbite</a:t>
            </a:r>
          </a:p>
          <a:p>
            <a:pPr eaLnBrk="1" fontAlgn="auto" hangingPunct="1">
              <a:spcAft>
                <a:spcPts val="0"/>
              </a:spcAft>
              <a:defRPr/>
            </a:pPr>
            <a:r>
              <a:rPr lang="fr-FR" cap="small" dirty="0">
                <a:latin typeface="Times New Roman" pitchFamily="18" charset="0"/>
                <a:cs typeface="Times New Roman" pitchFamily="18" charset="0"/>
              </a:rPr>
              <a:t>glande accessoire situé dans la paupière</a:t>
            </a:r>
          </a:p>
          <a:p>
            <a:pPr eaLnBrk="1" fontAlgn="auto" hangingPunct="1">
              <a:spcAft>
                <a:spcPts val="0"/>
              </a:spcAft>
              <a:defRPr/>
            </a:pPr>
            <a:endParaRPr lang="fr-FR" cap="small" dirty="0">
              <a:latin typeface="Times New Roman" pitchFamily="18" charset="0"/>
              <a:cs typeface="Times New Roman" pitchFamily="18" charset="0"/>
            </a:endParaRPr>
          </a:p>
          <a:p>
            <a:pPr eaLnBrk="1" fontAlgn="auto" hangingPunct="1">
              <a:spcAft>
                <a:spcPts val="0"/>
              </a:spcAft>
              <a:defRPr/>
            </a:pPr>
            <a:r>
              <a:rPr lang="fr-FR" u="sng" cap="small" dirty="0">
                <a:latin typeface="Times New Roman" pitchFamily="18" charset="0"/>
                <a:cs typeface="Times New Roman" pitchFamily="18" charset="0"/>
              </a:rPr>
              <a:t>Les voies lacrymales : </a:t>
            </a:r>
            <a:r>
              <a:rPr lang="fr-FR" cap="small" dirty="0">
                <a:latin typeface="Times New Roman" pitchFamily="18" charset="0"/>
                <a:cs typeface="Times New Roman" pitchFamily="18" charset="0"/>
              </a:rPr>
              <a:t>elle débutant au niveau du point lacrymal par deux canaux :</a:t>
            </a:r>
            <a:endParaRPr lang="fr-FR" b="1" i="1"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canal lacrymal supérieur </a:t>
            </a:r>
          </a:p>
          <a:p>
            <a:pPr eaLnBrk="1" fontAlgn="auto" hangingPunct="1">
              <a:spcAft>
                <a:spcPts val="0"/>
              </a:spcAft>
              <a:defRPr/>
            </a:pPr>
            <a:r>
              <a:rPr lang="fr-FR" cap="small" dirty="0">
                <a:latin typeface="Times New Roman" pitchFamily="18" charset="0"/>
                <a:cs typeface="Times New Roman" pitchFamily="18" charset="0"/>
              </a:rPr>
              <a:t>canal lacrymal inférieure</a:t>
            </a:r>
          </a:p>
          <a:p>
            <a:pPr eaLnBrk="1" fontAlgn="auto" hangingPunct="1">
              <a:spcAft>
                <a:spcPts val="0"/>
              </a:spcAft>
              <a:defRPr/>
            </a:pPr>
            <a:r>
              <a:rPr lang="fr-FR" cap="small" dirty="0">
                <a:latin typeface="Times New Roman" pitchFamily="18" charset="0"/>
                <a:cs typeface="Times New Roman" pitchFamily="18" charset="0"/>
              </a:rPr>
              <a:t>Qui vont donner le canal lacrymal commun qui se termine dans le sac lacrymal puis un canal lacrymo-nasal qui se termine dans les fosses nasales</a:t>
            </a:r>
          </a:p>
          <a:p>
            <a:pPr eaLnBrk="1" fontAlgn="auto" hangingPunct="1">
              <a:spcAft>
                <a:spcPts val="0"/>
              </a:spcAft>
              <a:defRPr/>
            </a:pPr>
            <a:r>
              <a:rPr lang="fr-FR" cap="small" dirty="0">
                <a:latin typeface="Times New Roman" pitchFamily="18" charset="0"/>
                <a:cs typeface="Times New Roman" pitchFamily="18" charset="0"/>
              </a:rPr>
              <a:t>La grande partie des larmes est évacué par évaporation.</a:t>
            </a:r>
          </a:p>
          <a:p>
            <a:pPr eaLnBrk="1" fontAlgn="auto" hangingPunct="1">
              <a:spcAft>
                <a:spcPts val="0"/>
              </a:spcAft>
              <a:defRPr/>
            </a:pPr>
            <a:endParaRPr lang="fr-FR" dirty="0">
              <a:latin typeface="Times New Roman" pitchFamily="18" charset="0"/>
              <a:cs typeface="Times New Roman" pitchFamily="18" charset="0"/>
            </a:endParaRPr>
          </a:p>
        </p:txBody>
      </p:sp>
      <p:pic>
        <p:nvPicPr>
          <p:cNvPr id="12291" name="Image 18">
            <a:extLst>
              <a:ext uri="{FF2B5EF4-FFF2-40B4-BE49-F238E27FC236}">
                <a16:creationId xmlns:a16="http://schemas.microsoft.com/office/drawing/2014/main" id="{0EEB6C55-C3AE-4993-A4AB-5FAE1AA21E87}"/>
              </a:ext>
            </a:extLst>
          </p:cNvPr>
          <p:cNvPicPr>
            <a:picLocks noChangeAspect="1" noChangeArrowheads="1"/>
          </p:cNvPicPr>
          <p:nvPr/>
        </p:nvPicPr>
        <p:blipFill>
          <a:blip r:embed="rId3">
            <a:lum bright="-22000" contrast="26000"/>
            <a:extLst>
              <a:ext uri="{28A0092B-C50C-407E-A947-70E740481C1C}">
                <a14:useLocalDpi xmlns:a14="http://schemas.microsoft.com/office/drawing/2010/main" val="0"/>
              </a:ext>
            </a:extLst>
          </a:blip>
          <a:srcRect/>
          <a:stretch>
            <a:fillRect/>
          </a:stretch>
        </p:blipFill>
        <p:spPr bwMode="auto">
          <a:xfrm>
            <a:off x="857250" y="1214438"/>
            <a:ext cx="2509838"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Image 17">
            <a:extLst>
              <a:ext uri="{FF2B5EF4-FFF2-40B4-BE49-F238E27FC236}">
                <a16:creationId xmlns:a16="http://schemas.microsoft.com/office/drawing/2014/main" id="{4F0BFE94-D86D-4021-BC8E-096666F97595}"/>
              </a:ext>
            </a:extLst>
          </p:cNvPr>
          <p:cNvPicPr>
            <a:picLocks noChangeAspect="1" noChangeArrowheads="1"/>
          </p:cNvPicPr>
          <p:nvPr/>
        </p:nvPicPr>
        <p:blipFill>
          <a:blip r:embed="rId4">
            <a:lum bright="-28000" contrast="8000"/>
            <a:extLst>
              <a:ext uri="{28A0092B-C50C-407E-A947-70E740481C1C}">
                <a14:useLocalDpi xmlns:a14="http://schemas.microsoft.com/office/drawing/2010/main" val="0"/>
              </a:ext>
            </a:extLst>
          </a:blip>
          <a:srcRect/>
          <a:stretch>
            <a:fillRect/>
          </a:stretch>
        </p:blipFill>
        <p:spPr bwMode="auto">
          <a:xfrm>
            <a:off x="4500563" y="1428750"/>
            <a:ext cx="3557587"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26F81D-E60A-4ED3-B686-D6CCC2B0A337}"/>
              </a:ext>
            </a:extLst>
          </p:cNvPr>
          <p:cNvSpPr>
            <a:spLocks noGrp="1"/>
          </p:cNvSpPr>
          <p:nvPr>
            <p:ph type="title"/>
          </p:nvPr>
        </p:nvSpPr>
        <p:spPr/>
        <p:txBody>
          <a:bodyPr rtlCol="0">
            <a:normAutofit fontScale="90000"/>
          </a:bodyPr>
          <a:lstStyle/>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Muscles Moteurs de l'œil:</a:t>
            </a:r>
            <a:br>
              <a:rPr lang="fr-FR" cap="small" dirty="0">
                <a:solidFill>
                  <a:schemeClr val="tx2">
                    <a:lumMod val="60000"/>
                    <a:lumOff val="40000"/>
                  </a:schemeClr>
                </a:solidFill>
                <a:latin typeface="Times New Roman" pitchFamily="18" charset="0"/>
                <a:cs typeface="Times New Roman" pitchFamily="18" charset="0"/>
              </a:rPr>
            </a:br>
            <a:endParaRPr lang="fr-FR"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1E255B77-6025-44CC-9FD6-7AEBE888175A}"/>
              </a:ext>
            </a:extLst>
          </p:cNvPr>
          <p:cNvSpPr>
            <a:spLocks noGrp="1"/>
          </p:cNvSpPr>
          <p:nvPr>
            <p:ph idx="1"/>
          </p:nvPr>
        </p:nvSpPr>
        <p:spPr>
          <a:xfrm>
            <a:off x="457200" y="1214438"/>
            <a:ext cx="8229600" cy="4911725"/>
          </a:xfrm>
        </p:spPr>
        <p:txBody>
          <a:bodyPr rtlCol="0">
            <a:normAutofit/>
          </a:bodyPr>
          <a:lstStyle/>
          <a:p>
            <a:pPr eaLnBrk="1" fontAlgn="auto" hangingPunct="1">
              <a:spcAft>
                <a:spcPts val="0"/>
              </a:spcAft>
              <a:defRPr/>
            </a:pPr>
            <a:r>
              <a:rPr lang="fr-FR" sz="2000" cap="small" dirty="0"/>
              <a:t>Les globes oculaires ont un diamètre de 25 mm, avec des muscles permettant les mouvements oculaires et l'orientation du regard. Notre champ visuel peut atteindre 200°. Les muscles sont fixés dans l'orbite.</a:t>
            </a:r>
          </a:p>
          <a:p>
            <a:pPr eaLnBrk="1" fontAlgn="auto" hangingPunct="1">
              <a:spcAft>
                <a:spcPts val="0"/>
              </a:spcAft>
              <a:defRPr/>
            </a:pPr>
            <a:endParaRPr lang="fr-FR" dirty="0"/>
          </a:p>
        </p:txBody>
      </p:sp>
      <p:pic>
        <p:nvPicPr>
          <p:cNvPr id="13316" name="Image 2">
            <a:extLst>
              <a:ext uri="{FF2B5EF4-FFF2-40B4-BE49-F238E27FC236}">
                <a16:creationId xmlns:a16="http://schemas.microsoft.com/office/drawing/2014/main" id="{6D8DEB33-5795-44BB-A7BE-7472D2B5F0CF}"/>
              </a:ext>
            </a:extLst>
          </p:cNvPr>
          <p:cNvPicPr>
            <a:picLocks noChangeAspect="1" noChangeArrowheads="1"/>
          </p:cNvPicPr>
          <p:nvPr/>
        </p:nvPicPr>
        <p:blipFill>
          <a:blip r:embed="rId3">
            <a:lum bright="-22000" contrast="22000"/>
            <a:extLst>
              <a:ext uri="{28A0092B-C50C-407E-A947-70E740481C1C}">
                <a14:useLocalDpi xmlns:a14="http://schemas.microsoft.com/office/drawing/2010/main" val="0"/>
              </a:ext>
            </a:extLst>
          </a:blip>
          <a:srcRect/>
          <a:stretch>
            <a:fillRect/>
          </a:stretch>
        </p:blipFill>
        <p:spPr bwMode="auto">
          <a:xfrm>
            <a:off x="2786063" y="2143125"/>
            <a:ext cx="4103687" cy="389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contenu 2">
            <a:extLst>
              <a:ext uri="{FF2B5EF4-FFF2-40B4-BE49-F238E27FC236}">
                <a16:creationId xmlns:a16="http://schemas.microsoft.com/office/drawing/2014/main" id="{431CEEDD-0982-4FF4-91F2-DEE564CE76C4}"/>
              </a:ext>
            </a:extLst>
          </p:cNvPr>
          <p:cNvSpPr>
            <a:spLocks noGrp="1"/>
          </p:cNvSpPr>
          <p:nvPr>
            <p:ph idx="1"/>
          </p:nvPr>
        </p:nvSpPr>
        <p:spPr>
          <a:xfrm>
            <a:off x="457200" y="642938"/>
            <a:ext cx="8229600" cy="5483225"/>
          </a:xfrm>
        </p:spPr>
        <p:txBody>
          <a:bodyPr/>
          <a:lstStyle/>
          <a:p>
            <a:pPr eaLnBrk="1" hangingPunct="1"/>
            <a:endParaRPr lang="fr-FR" altLang="fr-FR"/>
          </a:p>
          <a:p>
            <a:pPr eaLnBrk="1" hangingPunct="1"/>
            <a:endParaRPr lang="fr-FR" altLang="fr-FR"/>
          </a:p>
          <a:p>
            <a:pPr eaLnBrk="1" hangingPunct="1"/>
            <a:endParaRPr lang="fr-FR" altLang="fr-FR"/>
          </a:p>
          <a:p>
            <a:pPr eaLnBrk="1" hangingPunct="1"/>
            <a:endParaRPr lang="fr-FR" altLang="fr-FR"/>
          </a:p>
          <a:p>
            <a:pPr eaLnBrk="1" hangingPunct="1"/>
            <a:endParaRPr lang="fr-FR" altLang="fr-FR"/>
          </a:p>
        </p:txBody>
      </p:sp>
      <p:pic>
        <p:nvPicPr>
          <p:cNvPr id="14339" name="Image 10">
            <a:extLst>
              <a:ext uri="{FF2B5EF4-FFF2-40B4-BE49-F238E27FC236}">
                <a16:creationId xmlns:a16="http://schemas.microsoft.com/office/drawing/2014/main" id="{5ADAD280-9622-4AE7-A3E2-93E30E225666}"/>
              </a:ext>
            </a:extLst>
          </p:cNvPr>
          <p:cNvPicPr>
            <a:picLocks noChangeAspect="1" noChangeArrowheads="1"/>
          </p:cNvPicPr>
          <p:nvPr/>
        </p:nvPicPr>
        <p:blipFill>
          <a:blip r:embed="rId3">
            <a:lum bright="-26000" contrast="14000"/>
            <a:extLst>
              <a:ext uri="{28A0092B-C50C-407E-A947-70E740481C1C}">
                <a14:useLocalDpi xmlns:a14="http://schemas.microsoft.com/office/drawing/2010/main" val="0"/>
              </a:ext>
            </a:extLst>
          </a:blip>
          <a:srcRect/>
          <a:stretch>
            <a:fillRect/>
          </a:stretch>
        </p:blipFill>
        <p:spPr bwMode="auto">
          <a:xfrm>
            <a:off x="2000250" y="785813"/>
            <a:ext cx="4540250" cy="515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7EF7E2-783D-4024-AFA6-AF49D7BBBFAA}"/>
              </a:ext>
            </a:extLst>
          </p:cNvPr>
          <p:cNvSpPr>
            <a:spLocks noGrp="1"/>
          </p:cNvSpPr>
          <p:nvPr>
            <p:ph type="title"/>
          </p:nvPr>
        </p:nvSpPr>
        <p:spPr/>
        <p:txBody>
          <a:bodyPr rtlCol="0">
            <a:normAutofit fontScale="90000"/>
          </a:bodyPr>
          <a:lstStyle/>
          <a:p>
            <a:pPr eaLnBrk="1" fontAlgn="auto" hangingPunct="1">
              <a:spcAft>
                <a:spcPts val="0"/>
              </a:spcAft>
              <a:defRPr/>
            </a:pPr>
            <a:r>
              <a:rPr lang="fr-FR" b="1" i="1" cap="small" dirty="0">
                <a:solidFill>
                  <a:srgbClr val="FF0000"/>
                </a:solidFill>
                <a:latin typeface="Times New Roman" pitchFamily="18" charset="0"/>
                <a:cs typeface="Times New Roman" pitchFamily="18" charset="0"/>
              </a:rPr>
              <a:t>Anatomie de l’appareil visuel </a:t>
            </a:r>
            <a:br>
              <a:rPr lang="fr-FR" b="1" i="1" cap="small" dirty="0">
                <a:solidFill>
                  <a:srgbClr val="FF0000"/>
                </a:solidFill>
                <a:latin typeface="Times New Roman" pitchFamily="18" charset="0"/>
                <a:cs typeface="Times New Roman" pitchFamily="18" charset="0"/>
              </a:rPr>
            </a:br>
            <a:endParaRPr lang="fr-FR" dirty="0">
              <a:solidFill>
                <a:srgbClr val="FF0000"/>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87689D4E-A5ED-4610-A311-C55277FB2FF1}"/>
              </a:ext>
            </a:extLst>
          </p:cNvPr>
          <p:cNvSpPr>
            <a:spLocks noGrp="1"/>
          </p:cNvSpPr>
          <p:nvPr>
            <p:ph idx="1"/>
          </p:nvPr>
        </p:nvSpPr>
        <p:spPr>
          <a:xfrm>
            <a:off x="457200" y="1214438"/>
            <a:ext cx="8229600" cy="4911725"/>
          </a:xfrm>
        </p:spPr>
        <p:txBody>
          <a:bodyPr rtlCol="0">
            <a:normAutofit fontScale="47500" lnSpcReduction="20000"/>
          </a:bodyPr>
          <a:lstStyle/>
          <a:p>
            <a:pPr eaLnBrk="1" fontAlgn="auto" hangingPunct="1">
              <a:spcAft>
                <a:spcPts val="0"/>
              </a:spcAft>
              <a:defRPr/>
            </a:pPr>
            <a:r>
              <a:rPr lang="fr-FR" sz="5100" b="1" u="sng" cap="small" dirty="0">
                <a:solidFill>
                  <a:schemeClr val="tx2">
                    <a:lumMod val="60000"/>
                    <a:lumOff val="40000"/>
                  </a:schemeClr>
                </a:solidFill>
                <a:latin typeface="Times New Roman" pitchFamily="18" charset="0"/>
                <a:cs typeface="Times New Roman" pitchFamily="18" charset="0"/>
              </a:rPr>
              <a:t>Généralités:</a:t>
            </a:r>
            <a:endParaRPr lang="fr-FR" sz="51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L’œil ou globe oculaire est un organe de la vision est logé dans une cavité osseuse c’est la cavité orbitaire et entouré par six muscles destiné à le mouvoir </a:t>
            </a:r>
            <a:endParaRPr lang="fr-FR" b="1" i="1"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sym typeface="Wingdings 3"/>
              </a:rPr>
              <a:t></a:t>
            </a:r>
            <a:r>
              <a:rPr lang="fr-FR" cap="small" dirty="0">
                <a:latin typeface="Times New Roman" pitchFamily="18" charset="0"/>
                <a:cs typeface="Times New Roman" pitchFamily="18" charset="0"/>
              </a:rPr>
              <a:t> Quatre muscles droits : supérieur, inférieure, droit, gauche</a:t>
            </a:r>
          </a:p>
          <a:p>
            <a:pPr eaLnBrk="1" fontAlgn="auto" hangingPunct="1">
              <a:spcAft>
                <a:spcPts val="0"/>
              </a:spcAft>
              <a:defRPr/>
            </a:pPr>
            <a:r>
              <a:rPr lang="fr-FR" cap="small" dirty="0">
                <a:latin typeface="Times New Roman" pitchFamily="18" charset="0"/>
                <a:cs typeface="Times New Roman" pitchFamily="18" charset="0"/>
              </a:rPr>
              <a:t>sont protégé par la partie antérieure :les paupières</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sz="5100" b="1" u="sng" cap="small" dirty="0">
                <a:solidFill>
                  <a:schemeClr val="tx2">
                    <a:lumMod val="60000"/>
                    <a:lumOff val="40000"/>
                  </a:schemeClr>
                </a:solidFill>
                <a:latin typeface="Times New Roman" pitchFamily="18" charset="0"/>
                <a:cs typeface="Times New Roman" pitchFamily="18" charset="0"/>
              </a:rPr>
              <a:t>Cavité orbitaire :</a:t>
            </a:r>
            <a:endParaRPr lang="fr-FR" sz="51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Ce sont deux profondes cavités situées de part et d’autre des fosses nasales.</a:t>
            </a:r>
            <a:endParaRPr lang="fr-FR" b="1" i="1"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Ont la forme d’une pyramide quadrangulaire dont la base est en avant et le sommet en arrière .On décrit une orbite fait de :</a:t>
            </a:r>
          </a:p>
          <a:p>
            <a:pPr eaLnBrk="1" fontAlgn="auto" hangingPunct="1">
              <a:spcAft>
                <a:spcPts val="0"/>
              </a:spcAft>
              <a:defRPr/>
            </a:pPr>
            <a:r>
              <a:rPr lang="fr-FR" cap="small" dirty="0">
                <a:latin typeface="Times New Roman" pitchFamily="18" charset="0"/>
                <a:cs typeface="Times New Roman" pitchFamily="18" charset="0"/>
              </a:rPr>
              <a:t>quatre parois : supérieur, inférieur, interne et externe </a:t>
            </a:r>
          </a:p>
          <a:p>
            <a:pPr eaLnBrk="1" fontAlgn="auto" hangingPunct="1">
              <a:spcAft>
                <a:spcPts val="0"/>
              </a:spcAft>
              <a:defRPr/>
            </a:pPr>
            <a:r>
              <a:rPr lang="fr-FR" cap="small" dirty="0">
                <a:latin typeface="Times New Roman" pitchFamily="18" charset="0"/>
                <a:cs typeface="Times New Roman" pitchFamily="18" charset="0"/>
              </a:rPr>
              <a:t>quatre angles</a:t>
            </a:r>
          </a:p>
          <a:p>
            <a:pPr eaLnBrk="1" fontAlgn="auto" hangingPunct="1">
              <a:spcAft>
                <a:spcPts val="0"/>
              </a:spcAft>
              <a:defRPr/>
            </a:pPr>
            <a:r>
              <a:rPr lang="fr-FR" cap="small" dirty="0">
                <a:latin typeface="Times New Roman" pitchFamily="18" charset="0"/>
                <a:cs typeface="Times New Roman" pitchFamily="18" charset="0"/>
              </a:rPr>
              <a:t>une basse</a:t>
            </a:r>
          </a:p>
          <a:p>
            <a:pPr eaLnBrk="1" fontAlgn="auto" hangingPunct="1">
              <a:spcAft>
                <a:spcPts val="0"/>
              </a:spcAft>
              <a:defRPr/>
            </a:pPr>
            <a:r>
              <a:rPr lang="fr-FR" cap="small" dirty="0">
                <a:latin typeface="Times New Roman" pitchFamily="18" charset="0"/>
                <a:cs typeface="Times New Roman" pitchFamily="18" charset="0"/>
              </a:rPr>
              <a:t>un sommet</a:t>
            </a:r>
          </a:p>
          <a:p>
            <a:pPr eaLnBrk="1" fontAlgn="auto" hangingPunct="1">
              <a:spcAft>
                <a:spcPts val="0"/>
              </a:spcAft>
              <a:defRPr/>
            </a:pPr>
            <a:r>
              <a:rPr lang="fr-FR" cap="small" dirty="0">
                <a:latin typeface="Times New Roman" pitchFamily="18" charset="0"/>
                <a:cs typeface="Times New Roman" pitchFamily="18" charset="0"/>
              </a:rPr>
              <a:t> </a:t>
            </a:r>
          </a:p>
          <a:p>
            <a:pPr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Globe Oculaire</a:t>
            </a:r>
            <a:r>
              <a:rPr lang="fr-FR" sz="4200" u="sng" cap="small" dirty="0">
                <a:solidFill>
                  <a:schemeClr val="tx2">
                    <a:lumMod val="60000"/>
                    <a:lumOff val="40000"/>
                  </a:schemeClr>
                </a:solidFill>
                <a:latin typeface="Times New Roman" pitchFamily="18" charset="0"/>
                <a:cs typeface="Times New Roman" pitchFamily="18" charset="0"/>
              </a:rPr>
              <a:t> :</a:t>
            </a:r>
            <a:endParaRPr lang="fr-FR" sz="4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Est composé d’une paroi et d’un contenu </a:t>
            </a:r>
          </a:p>
          <a:p>
            <a:pPr eaLnBrk="1" fontAlgn="auto" hangingPunct="1">
              <a:spcAft>
                <a:spcPts val="0"/>
              </a:spcAft>
              <a:defRPr/>
            </a:pP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04731C9-DEAA-4539-ABAA-5C04A15FAE5D}"/>
              </a:ext>
            </a:extLst>
          </p:cNvPr>
          <p:cNvSpPr>
            <a:spLocks noGrp="1"/>
          </p:cNvSpPr>
          <p:nvPr>
            <p:ph idx="1"/>
          </p:nvPr>
        </p:nvSpPr>
        <p:spPr>
          <a:xfrm>
            <a:off x="457200" y="428625"/>
            <a:ext cx="8229600" cy="5697538"/>
          </a:xfrm>
        </p:spPr>
        <p:txBody>
          <a:bodyPr rtlCol="0">
            <a:normAutofit fontScale="47500" lnSpcReduction="20000"/>
          </a:bodyPr>
          <a:lstStyle/>
          <a:p>
            <a:pPr lvl="1" algn="ct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La Paroi :</a:t>
            </a: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b="1" u="sng" cap="small" dirty="0">
              <a:latin typeface="Times New Roman" pitchFamily="18" charset="0"/>
              <a:cs typeface="Times New Roman" pitchFamily="18" charset="0"/>
            </a:endParaRPr>
          </a:p>
          <a:p>
            <a:pPr lvl="1" algn="ctr" eaLnBrk="1" fontAlgn="auto" hangingPunct="1">
              <a:spcAft>
                <a:spcPts val="0"/>
              </a:spcAft>
              <a:defRPr/>
            </a:pPr>
            <a:endParaRPr lang="fr-FR" sz="2000" cap="small" dirty="0">
              <a:latin typeface="Times New Roman" pitchFamily="18" charset="0"/>
              <a:cs typeface="Times New Roman" pitchFamily="18" charset="0"/>
            </a:endParaRPr>
          </a:p>
          <a:p>
            <a:pPr algn="ctr" eaLnBrk="1" fontAlgn="auto" hangingPunct="1">
              <a:spcAft>
                <a:spcPts val="0"/>
              </a:spcAft>
              <a:defRPr/>
            </a:pPr>
            <a:endParaRPr lang="fr-FR" b="1" u="sng" cap="small" dirty="0">
              <a:solidFill>
                <a:schemeClr val="tx2">
                  <a:lumMod val="60000"/>
                  <a:lumOff val="40000"/>
                </a:schemeClr>
              </a:solidFill>
              <a:latin typeface="Times New Roman" pitchFamily="18" charset="0"/>
              <a:cs typeface="Times New Roman" pitchFamily="18" charset="0"/>
            </a:endParaRPr>
          </a:p>
          <a:p>
            <a:pPr algn="ctr" eaLnBrk="1" fontAlgn="auto" hangingPunct="1">
              <a:spcAft>
                <a:spcPts val="0"/>
              </a:spcAft>
              <a:defRPr/>
            </a:pPr>
            <a:endParaRPr lang="fr-FR" b="1" u="sng" cap="small" dirty="0">
              <a:solidFill>
                <a:schemeClr val="tx2">
                  <a:lumMod val="60000"/>
                  <a:lumOff val="40000"/>
                </a:schemeClr>
              </a:solidFill>
              <a:latin typeface="Times New Roman" pitchFamily="18" charset="0"/>
              <a:cs typeface="Times New Roman" pitchFamily="18" charset="0"/>
            </a:endParaRPr>
          </a:p>
          <a:p>
            <a:pPr algn="ct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Segment antérieur de l'œil</a:t>
            </a:r>
          </a:p>
          <a:p>
            <a:pPr algn="ctr" eaLnBrk="1" fontAlgn="auto" hangingPunct="1">
              <a:spcAft>
                <a:spcPts val="0"/>
              </a:spcAft>
              <a:defRPr/>
            </a:pPr>
            <a:endParaRPr lang="fr-FR" b="1" u="sng" cap="small" dirty="0">
              <a:latin typeface="Times New Roman" pitchFamily="18" charset="0"/>
              <a:cs typeface="Times New Roman" pitchFamily="18" charset="0"/>
            </a:endParaRPr>
          </a:p>
          <a:p>
            <a:pPr lvl="2" eaLnBrk="1" fontAlgn="auto" hangingPunct="1">
              <a:spcAft>
                <a:spcPts val="0"/>
              </a:spcAft>
              <a:defRPr/>
            </a:pPr>
            <a:r>
              <a:rPr lang="fr-FR" sz="3200" b="1" u="sng" cap="small" dirty="0">
                <a:solidFill>
                  <a:schemeClr val="tx2">
                    <a:lumMod val="60000"/>
                    <a:lumOff val="40000"/>
                  </a:schemeClr>
                </a:solidFill>
                <a:latin typeface="Times New Roman" pitchFamily="18" charset="0"/>
                <a:cs typeface="Times New Roman" pitchFamily="18" charset="0"/>
              </a:rPr>
              <a:t>Membrane externe = membrane fibreuse = </a:t>
            </a:r>
            <a:r>
              <a:rPr lang="fr-FR" sz="3200" b="1" u="sng" cap="small" dirty="0" err="1">
                <a:solidFill>
                  <a:schemeClr val="tx2">
                    <a:lumMod val="60000"/>
                    <a:lumOff val="40000"/>
                  </a:schemeClr>
                </a:solidFill>
                <a:latin typeface="Times New Roman" pitchFamily="18" charset="0"/>
                <a:cs typeface="Times New Roman" pitchFamily="18" charset="0"/>
              </a:rPr>
              <a:t>Sclérocornée</a:t>
            </a:r>
            <a:r>
              <a:rPr lang="fr-FR" sz="3200" b="1" u="sng" cap="small" dirty="0">
                <a:solidFill>
                  <a:schemeClr val="tx2">
                    <a:lumMod val="60000"/>
                    <a:lumOff val="40000"/>
                  </a:schemeClr>
                </a:solidFill>
                <a:latin typeface="Times New Roman" pitchFamily="18" charset="0"/>
                <a:cs typeface="Times New Roman" pitchFamily="18" charset="0"/>
              </a:rPr>
              <a:t> :</a:t>
            </a:r>
            <a:endParaRPr lang="fr-FR" sz="3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C’est une membrane résistante inextensible affectent la forme au globe oculaire</a:t>
            </a:r>
            <a:endParaRPr lang="fr-FR" sz="2800" cap="small" dirty="0">
              <a:latin typeface="Times New Roman" pitchFamily="18" charset="0"/>
              <a:cs typeface="Times New Roman" pitchFamily="18" charset="0"/>
            </a:endParaRPr>
          </a:p>
          <a:p>
            <a:pPr lvl="3" eaLnBrk="1" fontAlgn="auto" hangingPunct="1">
              <a:spcAft>
                <a:spcPts val="0"/>
              </a:spcAft>
              <a:defRPr/>
            </a:pPr>
            <a:r>
              <a:rPr lang="fr-FR" sz="2900" b="1" u="sng" cap="small" dirty="0">
                <a:latin typeface="Times New Roman" pitchFamily="18" charset="0"/>
                <a:cs typeface="Times New Roman" pitchFamily="18" charset="0"/>
              </a:rPr>
              <a:t>la </a:t>
            </a:r>
            <a:r>
              <a:rPr lang="fr-FR" sz="2900" b="1" u="sng" cap="small" dirty="0" err="1">
                <a:latin typeface="Times New Roman" pitchFamily="18" charset="0"/>
                <a:cs typeface="Times New Roman" pitchFamily="18" charset="0"/>
              </a:rPr>
              <a:t>sclére</a:t>
            </a:r>
            <a:r>
              <a:rPr lang="fr-FR" sz="2900" b="1" u="sng" cap="small" dirty="0">
                <a:latin typeface="Times New Roman" pitchFamily="18" charset="0"/>
                <a:cs typeface="Times New Roman" pitchFamily="18" charset="0"/>
              </a:rPr>
              <a:t> :</a:t>
            </a:r>
            <a:r>
              <a:rPr lang="fr-FR" sz="2900" u="sng" cap="small" dirty="0">
                <a:latin typeface="Times New Roman" pitchFamily="18" charset="0"/>
                <a:cs typeface="Times New Roman" pitchFamily="18" charset="0"/>
              </a:rPr>
              <a:t> </a:t>
            </a:r>
            <a:r>
              <a:rPr lang="fr-FR" sz="2900" cap="small" dirty="0">
                <a:latin typeface="Times New Roman" pitchFamily="18" charset="0"/>
                <a:cs typeface="Times New Roman" pitchFamily="18" charset="0"/>
              </a:rPr>
              <a:t>est constitué par les 5/6 postérieure de la membrane externe c’est une coque blanche sur laquelle s’insèrent les muscles oculomoteurs </a:t>
            </a:r>
          </a:p>
          <a:p>
            <a:pPr eaLnBrk="1" fontAlgn="auto" hangingPunct="1">
              <a:spcAft>
                <a:spcPts val="0"/>
              </a:spcAft>
              <a:defRPr/>
            </a:pPr>
            <a:r>
              <a:rPr lang="fr-FR" sz="2900" cap="small" dirty="0">
                <a:latin typeface="Times New Roman" pitchFamily="18" charset="0"/>
                <a:cs typeface="Times New Roman" pitchFamily="18" charset="0"/>
              </a:rPr>
              <a:t> </a:t>
            </a:r>
          </a:p>
          <a:p>
            <a:pPr lvl="3" eaLnBrk="1" fontAlgn="auto" hangingPunct="1">
              <a:spcAft>
                <a:spcPts val="0"/>
              </a:spcAft>
              <a:defRPr/>
            </a:pPr>
            <a:r>
              <a:rPr lang="fr-FR" sz="2900" b="1" u="sng" cap="small" dirty="0">
                <a:latin typeface="Times New Roman" pitchFamily="18" charset="0"/>
                <a:cs typeface="Times New Roman" pitchFamily="18" charset="0"/>
              </a:rPr>
              <a:t>cornée :</a:t>
            </a:r>
            <a:r>
              <a:rPr lang="fr-FR" sz="2900" u="sng" cap="small" dirty="0">
                <a:latin typeface="Times New Roman" pitchFamily="18" charset="0"/>
                <a:cs typeface="Times New Roman" pitchFamily="18" charset="0"/>
              </a:rPr>
              <a:t> </a:t>
            </a:r>
            <a:r>
              <a:rPr lang="fr-FR" sz="2900" cap="small" dirty="0">
                <a:latin typeface="Times New Roman" pitchFamily="18" charset="0"/>
                <a:cs typeface="Times New Roman" pitchFamily="18" charset="0"/>
              </a:rPr>
              <a:t>Membrane transparente représenté par un 1/6 antérieure de la membrane externe ; c’est une lentille qui livre passage a la lumière la réfracté.</a:t>
            </a:r>
          </a:p>
          <a:p>
            <a:pPr lvl="3" eaLnBrk="1" fontAlgn="auto" hangingPunct="1">
              <a:spcAft>
                <a:spcPts val="0"/>
              </a:spcAft>
              <a:defRPr/>
            </a:pPr>
            <a:endParaRPr lang="fr-FR" sz="1800"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r>
              <a:rPr lang="fr-FR" b="1" u="sng" cap="small" dirty="0">
                <a:latin typeface="Times New Roman" pitchFamily="18" charset="0"/>
                <a:cs typeface="Times New Roman" pitchFamily="18" charset="0"/>
              </a:rPr>
              <a:t>Remarque :</a:t>
            </a:r>
            <a:endParaRPr lang="fr-FR" sz="2800"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La zone de transition entre la </a:t>
            </a:r>
            <a:r>
              <a:rPr lang="fr-FR" cap="small" dirty="0" err="1">
                <a:latin typeface="Times New Roman" pitchFamily="18" charset="0"/>
                <a:cs typeface="Times New Roman" pitchFamily="18" charset="0"/>
              </a:rPr>
              <a:t>sclére</a:t>
            </a:r>
            <a:r>
              <a:rPr lang="fr-FR" cap="small" dirty="0">
                <a:latin typeface="Times New Roman" pitchFamily="18" charset="0"/>
                <a:cs typeface="Times New Roman" pitchFamily="18" charset="0"/>
              </a:rPr>
              <a:t> et la cornée = le limbe </a:t>
            </a:r>
            <a:r>
              <a:rPr lang="fr-FR" cap="small" dirty="0" err="1">
                <a:latin typeface="Times New Roman" pitchFamily="18" charset="0"/>
                <a:cs typeface="Times New Roman" pitchFamily="18" charset="0"/>
              </a:rPr>
              <a:t>cornéo</a:t>
            </a:r>
            <a:r>
              <a:rPr lang="fr-FR" cap="small" dirty="0">
                <a:latin typeface="Times New Roman" pitchFamily="18" charset="0"/>
                <a:cs typeface="Times New Roman" pitchFamily="18" charset="0"/>
              </a:rPr>
              <a:t>-sclérale</a:t>
            </a:r>
            <a:endParaRPr lang="fr-FR" sz="2800" cap="small" dirty="0">
              <a:latin typeface="Times New Roman" pitchFamily="18" charset="0"/>
              <a:cs typeface="Times New Roman" pitchFamily="18" charset="0"/>
            </a:endParaRPr>
          </a:p>
          <a:p>
            <a:pPr algn="ctr" eaLnBrk="1" fontAlgn="auto" hangingPunct="1">
              <a:spcAft>
                <a:spcPts val="0"/>
              </a:spcAft>
              <a:defRPr/>
            </a:pPr>
            <a:r>
              <a:rPr lang="fr-FR" b="1" u="sng" cap="small" dirty="0"/>
              <a:t> </a:t>
            </a:r>
            <a:endParaRPr lang="fr-FR" sz="2000" cap="small" dirty="0"/>
          </a:p>
        </p:txBody>
      </p:sp>
      <p:pic>
        <p:nvPicPr>
          <p:cNvPr id="4099" name="Image 12">
            <a:extLst>
              <a:ext uri="{FF2B5EF4-FFF2-40B4-BE49-F238E27FC236}">
                <a16:creationId xmlns:a16="http://schemas.microsoft.com/office/drawing/2014/main" id="{B975A7FD-C5F4-42C2-B8F1-D14CCA2389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7625" y="785813"/>
            <a:ext cx="1919288"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0625C9D-23A1-4FB3-84DF-E143776F6F1C}"/>
              </a:ext>
            </a:extLst>
          </p:cNvPr>
          <p:cNvSpPr>
            <a:spLocks noGrp="1"/>
          </p:cNvSpPr>
          <p:nvPr>
            <p:ph idx="1"/>
          </p:nvPr>
        </p:nvSpPr>
        <p:spPr>
          <a:xfrm>
            <a:off x="457200" y="571500"/>
            <a:ext cx="8229600" cy="5554663"/>
          </a:xfrm>
        </p:spPr>
        <p:txBody>
          <a:bodyPr rtlCol="0">
            <a:normAutofit fontScale="47500" lnSpcReduction="20000"/>
          </a:bodyPr>
          <a:lstStyle/>
          <a:p>
            <a:pPr eaLnBrk="1" fontAlgn="auto" hangingPunct="1">
              <a:spcAft>
                <a:spcPts val="0"/>
              </a:spcAft>
              <a:defRPr/>
            </a:pPr>
            <a:endParaRPr lang="fr-FR" b="1" u="sng" cap="small" dirty="0"/>
          </a:p>
          <a:p>
            <a:pPr eaLnBrk="1" fontAlgn="auto" hangingPunct="1">
              <a:spcAft>
                <a:spcPts val="0"/>
              </a:spcAft>
              <a:defRPr/>
            </a:pPr>
            <a:endParaRPr lang="fr-FR" b="1" u="sng" cap="small" dirty="0"/>
          </a:p>
          <a:p>
            <a:pPr eaLnBrk="1" fontAlgn="auto" hangingPunct="1">
              <a:spcAft>
                <a:spcPts val="0"/>
              </a:spcAft>
              <a:defRPr/>
            </a:pPr>
            <a:endParaRPr lang="fr-FR" b="1" u="sng" cap="small" dirty="0"/>
          </a:p>
          <a:p>
            <a:pPr eaLnBrk="1" fontAlgn="auto" hangingPunct="1">
              <a:spcAft>
                <a:spcPts val="0"/>
              </a:spcAft>
              <a:defRPr/>
            </a:pPr>
            <a:endParaRPr lang="fr-FR" b="1" u="sng" cap="small" dirty="0"/>
          </a:p>
          <a:p>
            <a:pPr eaLnBrk="1" fontAlgn="auto" hangingPunct="1">
              <a:spcAft>
                <a:spcPts val="0"/>
              </a:spcAft>
              <a:defRPr/>
            </a:pPr>
            <a:endParaRPr lang="fr-FR" b="1" u="sng" cap="small" dirty="0"/>
          </a:p>
          <a:p>
            <a:pPr algn="ctr" eaLnBrk="1" fontAlgn="auto" hangingPunct="1">
              <a:spcAft>
                <a:spcPts val="0"/>
              </a:spcAft>
              <a:defRPr/>
            </a:pPr>
            <a:endParaRPr lang="fr-FR" b="1" u="sng" cap="small" dirty="0">
              <a:solidFill>
                <a:schemeClr val="tx2">
                  <a:lumMod val="60000"/>
                  <a:lumOff val="40000"/>
                </a:schemeClr>
              </a:solidFill>
              <a:latin typeface="Times New Roman" pitchFamily="18" charset="0"/>
              <a:cs typeface="Times New Roman" pitchFamily="18" charset="0"/>
            </a:endParaRPr>
          </a:p>
          <a:p>
            <a:pPr algn="ctr" eaLnBrk="1" fontAlgn="auto" hangingPunct="1">
              <a:spcAft>
                <a:spcPts val="0"/>
              </a:spcAft>
              <a:defRPr/>
            </a:pPr>
            <a:endParaRPr lang="fr-FR" b="1" u="sng" cap="small" dirty="0">
              <a:solidFill>
                <a:schemeClr val="tx2">
                  <a:lumMod val="60000"/>
                  <a:lumOff val="40000"/>
                </a:schemeClr>
              </a:solidFill>
              <a:latin typeface="Times New Roman" pitchFamily="18" charset="0"/>
              <a:cs typeface="Times New Roman" pitchFamily="18" charset="0"/>
            </a:endParaRPr>
          </a:p>
          <a:p>
            <a:pPr algn="ctr"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Segment postérieur de l'œil</a:t>
            </a:r>
            <a:endParaRPr lang="fr-FR" sz="4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b="1" cap="small" dirty="0">
                <a:latin typeface="Times New Roman" pitchFamily="18" charset="0"/>
                <a:cs typeface="Times New Roman" pitchFamily="18" charset="0"/>
              </a:rPr>
              <a:t> </a:t>
            </a:r>
            <a:endParaRPr lang="fr-FR" sz="2800" cap="small" dirty="0">
              <a:latin typeface="Times New Roman" pitchFamily="18" charset="0"/>
              <a:cs typeface="Times New Roman" pitchFamily="18" charset="0"/>
            </a:endParaRPr>
          </a:p>
          <a:p>
            <a:pPr lvl="2" eaLnBrk="1" fontAlgn="auto" hangingPunct="1">
              <a:spcAft>
                <a:spcPts val="0"/>
              </a:spcAft>
              <a:defRPr/>
            </a:pPr>
            <a:endParaRPr lang="fr-FR" sz="3200" b="1" u="sng" cap="small" dirty="0">
              <a:solidFill>
                <a:schemeClr val="tx2">
                  <a:lumMod val="60000"/>
                  <a:lumOff val="40000"/>
                </a:schemeClr>
              </a:solidFill>
              <a:latin typeface="Times New Roman" pitchFamily="18" charset="0"/>
              <a:cs typeface="Times New Roman" pitchFamily="18" charset="0"/>
            </a:endParaRPr>
          </a:p>
          <a:p>
            <a:pPr lvl="2"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Membrane moyenne :</a:t>
            </a:r>
            <a:endParaRPr lang="fr-FR" sz="4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On lui distingue trois segments d’arrière en avant :</a:t>
            </a:r>
            <a:endParaRPr lang="fr-FR" sz="2800"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endParaRPr lang="fr-FR" sz="2800" cap="small" dirty="0">
              <a:latin typeface="Times New Roman" pitchFamily="18" charset="0"/>
              <a:cs typeface="Times New Roman" pitchFamily="18" charset="0"/>
            </a:endParaRPr>
          </a:p>
          <a:p>
            <a:pPr lvl="3"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la Choroïde :</a:t>
            </a:r>
            <a:endParaRPr lang="fr-FR" sz="4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Disposée autour de la rétine elle assure la nutrition des couches externes de la rétine </a:t>
            </a:r>
            <a:endParaRPr lang="fr-FR" sz="2800" cap="small" dirty="0">
              <a:latin typeface="Times New Roman" pitchFamily="18" charset="0"/>
              <a:cs typeface="Times New Roman" pitchFamily="18" charset="0"/>
            </a:endParaRPr>
          </a:p>
          <a:p>
            <a:pPr lvl="3"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Le Corps Ciliaire :</a:t>
            </a:r>
            <a:endParaRPr lang="fr-FR" sz="4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Composée par : le muscle ciliaire et les procès ciliaire (petit travées) </a:t>
            </a:r>
            <a:endParaRPr lang="fr-FR" sz="2800" cap="small" dirty="0">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 </a:t>
            </a:r>
            <a:endParaRPr lang="fr-FR" sz="2800" cap="small" dirty="0">
              <a:latin typeface="Times New Roman" pitchFamily="18" charset="0"/>
              <a:cs typeface="Times New Roman" pitchFamily="18" charset="0"/>
            </a:endParaRPr>
          </a:p>
          <a:p>
            <a:pPr lvl="3" eaLnBrk="1" fontAlgn="auto" hangingPunct="1">
              <a:spcAft>
                <a:spcPts val="0"/>
              </a:spcAft>
              <a:defRPr/>
            </a:pPr>
            <a:r>
              <a:rPr lang="fr-FR" sz="4200" b="1" u="sng" cap="small" dirty="0">
                <a:solidFill>
                  <a:schemeClr val="tx2">
                    <a:lumMod val="60000"/>
                    <a:lumOff val="40000"/>
                  </a:schemeClr>
                </a:solidFill>
                <a:latin typeface="Times New Roman" pitchFamily="18" charset="0"/>
                <a:cs typeface="Times New Roman" pitchFamily="18" charset="0"/>
              </a:rPr>
              <a:t>L’Iris :</a:t>
            </a:r>
            <a:endParaRPr lang="fr-FR" sz="42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cap="small" dirty="0">
                <a:latin typeface="Times New Roman" pitchFamily="18" charset="0"/>
                <a:cs typeface="Times New Roman" pitchFamily="18" charset="0"/>
              </a:rPr>
              <a:t>C’est un diaphragme vertical percé en son centre par la pupille</a:t>
            </a:r>
            <a:endParaRPr lang="fr-FR" sz="2800" cap="small" dirty="0">
              <a:latin typeface="Times New Roman" pitchFamily="18" charset="0"/>
              <a:cs typeface="Times New Roman" pitchFamily="18" charset="0"/>
            </a:endParaRPr>
          </a:p>
          <a:p>
            <a:pPr eaLnBrk="1" fontAlgn="auto" hangingPunct="1">
              <a:spcAft>
                <a:spcPts val="0"/>
              </a:spcAft>
              <a:defRPr/>
            </a:pPr>
            <a:r>
              <a:rPr lang="fr-FR" cap="small" dirty="0"/>
              <a:t> </a:t>
            </a:r>
            <a:endParaRPr lang="fr-FR" sz="2800" cap="small" dirty="0"/>
          </a:p>
          <a:p>
            <a:pPr eaLnBrk="1" fontAlgn="auto" hangingPunct="1">
              <a:spcAft>
                <a:spcPts val="0"/>
              </a:spcAft>
              <a:defRPr/>
            </a:pPr>
            <a:endParaRPr lang="fr-FR" dirty="0"/>
          </a:p>
        </p:txBody>
      </p:sp>
      <p:pic>
        <p:nvPicPr>
          <p:cNvPr id="5123" name="Image 13">
            <a:extLst>
              <a:ext uri="{FF2B5EF4-FFF2-40B4-BE49-F238E27FC236}">
                <a16:creationId xmlns:a16="http://schemas.microsoft.com/office/drawing/2014/main" id="{E17452D1-AD3B-4A32-8E09-C1B4FD5E1A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75" y="214313"/>
            <a:ext cx="2386013" cy="191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9701B6F9-03BD-47E8-A9F4-B33B06244C12}"/>
              </a:ext>
            </a:extLst>
          </p:cNvPr>
          <p:cNvSpPr>
            <a:spLocks noGrp="1" noChangeArrowheads="1"/>
          </p:cNvSpPr>
          <p:nvPr>
            <p:ph idx="1"/>
          </p:nvPr>
        </p:nvSpPr>
        <p:spPr>
          <a:xfrm>
            <a:off x="457200" y="1135063"/>
            <a:ext cx="7972425" cy="3540125"/>
          </a:xfrm>
        </p:spPr>
        <p:txBody>
          <a:bodyPr rtlCol="0" anchor="ctr">
            <a:spAutoFit/>
          </a:bodyPr>
          <a:lstStyle/>
          <a:p>
            <a:pPr marL="514350" lvl="1" indent="0" eaLnBrk="1" hangingPunct="1">
              <a:spcBef>
                <a:spcPct val="0"/>
              </a:spcBef>
              <a:buFontTx/>
              <a:buAutoNum type="alphaUcParenR"/>
              <a:tabLst>
                <a:tab pos="901700" algn="l"/>
              </a:tabLst>
              <a:defRPr/>
            </a:pPr>
            <a:r>
              <a:rPr lang="fr-FR" sz="2200" b="1" u="sng" dirty="0">
                <a:solidFill>
                  <a:schemeClr val="tx2">
                    <a:lumMod val="60000"/>
                    <a:lumOff val="40000"/>
                  </a:schemeClr>
                </a:solidFill>
                <a:latin typeface="Times New Roman" pitchFamily="18" charset="0"/>
                <a:ea typeface="Times New Roman" pitchFamily="18" charset="0"/>
                <a:cs typeface="Times New Roman" pitchFamily="18" charset="0"/>
              </a:rPr>
              <a:t>Membrane interne :</a:t>
            </a:r>
          </a:p>
          <a:p>
            <a:pPr marL="514350" lvl="1" indent="0" eaLnBrk="1" hangingPunct="1">
              <a:spcBef>
                <a:spcPct val="0"/>
              </a:spcBef>
              <a:buFont typeface="Arial" panose="020B0604020202020204" pitchFamily="34" charset="0"/>
              <a:buNone/>
              <a:tabLst>
                <a:tab pos="901700" algn="l"/>
              </a:tabLst>
              <a:defRPr/>
            </a:pPr>
            <a:endParaRPr lang="fr-FR" sz="2200" dirty="0">
              <a:solidFill>
                <a:schemeClr val="tx2">
                  <a:lumMod val="60000"/>
                  <a:lumOff val="40000"/>
                </a:schemeClr>
              </a:solidFill>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Divisé en parties principales :</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        Postérieure : sensorielle </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        Antérieure : </a:t>
            </a:r>
            <a:r>
              <a:rPr lang="fr-FR" sz="1800" dirty="0" err="1">
                <a:latin typeface="Times New Roman" pitchFamily="18" charset="0"/>
                <a:ea typeface="Times New Roman" pitchFamily="18" charset="0"/>
                <a:cs typeface="Times New Roman" pitchFamily="18" charset="0"/>
              </a:rPr>
              <a:t>cilio</a:t>
            </a:r>
            <a:r>
              <a:rPr lang="fr-FR" sz="1800" dirty="0">
                <a:latin typeface="Times New Roman" pitchFamily="18" charset="0"/>
                <a:ea typeface="Times New Roman" pitchFamily="18" charset="0"/>
                <a:cs typeface="Times New Roman" pitchFamily="18" charset="0"/>
              </a:rPr>
              <a:t>-rétinienne </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Les deux parties sont séparé par : ORA SERRATA</a:t>
            </a:r>
            <a:endParaRPr lang="fr-FR" sz="1800" dirty="0">
              <a:latin typeface="Arial" pitchFamily="34" charset="0"/>
              <a:cs typeface="Arial" pitchFamily="34" charset="0"/>
            </a:endParaRPr>
          </a:p>
          <a:p>
            <a:pPr marL="0" indent="0">
              <a:spcBef>
                <a:spcPct val="0"/>
              </a:spcBef>
              <a:buFontTx/>
              <a:buChar char="•"/>
              <a:tabLst>
                <a:tab pos="901700" algn="l"/>
              </a:tabLst>
              <a:defRPr/>
            </a:pPr>
            <a:r>
              <a:rPr lang="fr-FR" sz="1800" dirty="0">
                <a:latin typeface="Times New Roman" pitchFamily="18" charset="0"/>
                <a:ea typeface="Times New Roman" pitchFamily="18" charset="0"/>
                <a:cs typeface="Times New Roman" pitchFamily="18" charset="0"/>
              </a:rPr>
              <a:t>La rétine présente deux faces :</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                          </a:t>
            </a:r>
            <a:r>
              <a:rPr lang="fr-FR" sz="1800" u="sng" dirty="0">
                <a:latin typeface="Times New Roman" pitchFamily="18" charset="0"/>
                <a:ea typeface="Times New Roman" pitchFamily="18" charset="0"/>
                <a:cs typeface="Times New Roman" pitchFamily="18" charset="0"/>
              </a:rPr>
              <a:t>Une externe :</a:t>
            </a:r>
            <a:r>
              <a:rPr lang="fr-FR" sz="1800" dirty="0">
                <a:latin typeface="Times New Roman" pitchFamily="18" charset="0"/>
                <a:ea typeface="Times New Roman" pitchFamily="18" charset="0"/>
                <a:cs typeface="Times New Roman" pitchFamily="18" charset="0"/>
              </a:rPr>
              <a:t> appliqué à la choroïde </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                          </a:t>
            </a:r>
            <a:r>
              <a:rPr lang="fr-FR" sz="1800" u="sng" dirty="0">
                <a:latin typeface="Times New Roman" pitchFamily="18" charset="0"/>
                <a:ea typeface="Times New Roman" pitchFamily="18" charset="0"/>
                <a:cs typeface="Times New Roman" pitchFamily="18" charset="0"/>
              </a:rPr>
              <a:t>Une interne :</a:t>
            </a:r>
            <a:r>
              <a:rPr lang="fr-FR" sz="1800" dirty="0">
                <a:latin typeface="Times New Roman" pitchFamily="18" charset="0"/>
                <a:ea typeface="Times New Roman" pitchFamily="18" charset="0"/>
                <a:cs typeface="Times New Roman" pitchFamily="18" charset="0"/>
              </a:rPr>
              <a:t> qui répond au corps vitré.</a:t>
            </a:r>
            <a:endParaRPr lang="fr-FR" sz="1800" dirty="0">
              <a:latin typeface="Arial" pitchFamily="34" charset="0"/>
              <a:cs typeface="Arial" pitchFamily="34" charset="0"/>
            </a:endParaRPr>
          </a:p>
          <a:p>
            <a:pPr marL="0" indent="0">
              <a:spcBef>
                <a:spcPct val="0"/>
              </a:spcBef>
              <a:buFontTx/>
              <a:buChar char="•"/>
              <a:tabLst>
                <a:tab pos="901700" algn="l"/>
              </a:tabLst>
              <a:defRPr/>
            </a:pPr>
            <a:r>
              <a:rPr lang="fr-FR" sz="1800" dirty="0">
                <a:latin typeface="Times New Roman" pitchFamily="18" charset="0"/>
                <a:ea typeface="Times New Roman" pitchFamily="18" charset="0"/>
                <a:cs typeface="Times New Roman" pitchFamily="18" charset="0"/>
              </a:rPr>
              <a:t>La rétine présente deux zones particulières :</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                          </a:t>
            </a:r>
            <a:r>
              <a:rPr lang="fr-FR" sz="1800" u="sng" dirty="0">
                <a:latin typeface="Times New Roman" pitchFamily="18" charset="0"/>
                <a:ea typeface="Times New Roman" pitchFamily="18" charset="0"/>
                <a:cs typeface="Times New Roman" pitchFamily="18" charset="0"/>
              </a:rPr>
              <a:t>La Papille :</a:t>
            </a:r>
            <a:r>
              <a:rPr lang="fr-FR" sz="1800" dirty="0">
                <a:latin typeface="Times New Roman" pitchFamily="18" charset="0"/>
                <a:ea typeface="Times New Roman" pitchFamily="18" charset="0"/>
                <a:cs typeface="Times New Roman" pitchFamily="18" charset="0"/>
              </a:rPr>
              <a:t> tache aveugle</a:t>
            </a:r>
            <a:endParaRPr lang="fr-FR" sz="1800" dirty="0">
              <a:latin typeface="Arial" pitchFamily="34" charset="0"/>
              <a:cs typeface="Arial" pitchFamily="34" charset="0"/>
            </a:endParaRPr>
          </a:p>
          <a:p>
            <a:pPr marL="0" indent="0">
              <a:spcBef>
                <a:spcPct val="0"/>
              </a:spcBef>
              <a:buFontTx/>
              <a:buNone/>
              <a:tabLst>
                <a:tab pos="901700" algn="l"/>
              </a:tabLst>
              <a:defRPr/>
            </a:pPr>
            <a:r>
              <a:rPr lang="fr-FR" sz="1800" dirty="0">
                <a:latin typeface="Times New Roman" pitchFamily="18" charset="0"/>
                <a:ea typeface="Times New Roman" pitchFamily="18" charset="0"/>
                <a:cs typeface="Times New Roman" pitchFamily="18" charset="0"/>
              </a:rPr>
              <a:t>                          </a:t>
            </a:r>
            <a:r>
              <a:rPr lang="fr-FR" sz="1800" u="sng" dirty="0">
                <a:latin typeface="Times New Roman" pitchFamily="18" charset="0"/>
                <a:ea typeface="Times New Roman" pitchFamily="18" charset="0"/>
                <a:cs typeface="Times New Roman" pitchFamily="18" charset="0"/>
              </a:rPr>
              <a:t>La Macula :</a:t>
            </a:r>
            <a:r>
              <a:rPr lang="fr-FR" sz="1800" dirty="0">
                <a:latin typeface="Times New Roman" pitchFamily="18" charset="0"/>
                <a:ea typeface="Times New Roman" pitchFamily="18" charset="0"/>
                <a:cs typeface="Times New Roman" pitchFamily="18" charset="0"/>
              </a:rPr>
              <a:t> représente 9/10 de la vision.</a:t>
            </a:r>
            <a:endParaRPr lang="fr-FR" sz="18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75D7CE-40B6-4F9D-9E24-6813938ABF9C}"/>
              </a:ext>
            </a:extLst>
          </p:cNvPr>
          <p:cNvSpPr>
            <a:spLocks noGrp="1"/>
          </p:cNvSpPr>
          <p:nvPr>
            <p:ph type="title"/>
          </p:nvPr>
        </p:nvSpPr>
        <p:spPr/>
        <p:txBody>
          <a:bodyPr rtlCol="0">
            <a:normAutofit fontScale="90000"/>
          </a:bodyPr>
          <a:lstStyle/>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Vascularisation de la rétine :</a:t>
            </a:r>
            <a:br>
              <a:rPr lang="fr-FR" cap="small" dirty="0">
                <a:solidFill>
                  <a:schemeClr val="tx2">
                    <a:lumMod val="60000"/>
                    <a:lumOff val="40000"/>
                  </a:schemeClr>
                </a:solidFill>
                <a:latin typeface="Times New Roman" pitchFamily="18" charset="0"/>
                <a:cs typeface="Times New Roman" pitchFamily="18" charset="0"/>
              </a:rPr>
            </a:br>
            <a:endParaRPr lang="fr-FR" dirty="0">
              <a:solidFill>
                <a:schemeClr val="tx2">
                  <a:lumMod val="60000"/>
                  <a:lumOff val="40000"/>
                </a:schemeClr>
              </a:solidFill>
              <a:latin typeface="Times New Roman" pitchFamily="18" charset="0"/>
              <a:cs typeface="Times New Roman" pitchFamily="18" charset="0"/>
            </a:endParaRPr>
          </a:p>
        </p:txBody>
      </p:sp>
      <p:sp>
        <p:nvSpPr>
          <p:cNvPr id="3" name="Espace réservé du contenu 2">
            <a:extLst>
              <a:ext uri="{FF2B5EF4-FFF2-40B4-BE49-F238E27FC236}">
                <a16:creationId xmlns:a16="http://schemas.microsoft.com/office/drawing/2014/main" id="{B1362719-6DB9-49A7-BC2C-95E5BC4CD8BD}"/>
              </a:ext>
            </a:extLst>
          </p:cNvPr>
          <p:cNvSpPr>
            <a:spLocks noGrp="1"/>
          </p:cNvSpPr>
          <p:nvPr>
            <p:ph idx="1"/>
          </p:nvPr>
        </p:nvSpPr>
        <p:spPr>
          <a:xfrm>
            <a:off x="457200" y="1071563"/>
            <a:ext cx="8229600" cy="5286375"/>
          </a:xfrm>
        </p:spPr>
        <p:txBody>
          <a:bodyPr rtlCol="0">
            <a:normAutofit fontScale="92500"/>
          </a:bodyPr>
          <a:lstStyle/>
          <a:p>
            <a:pPr eaLnBrk="1" fontAlgn="auto" hangingPunct="1">
              <a:spcAft>
                <a:spcPts val="0"/>
              </a:spcAft>
              <a:defRPr/>
            </a:pPr>
            <a:endParaRPr lang="fr-FR" dirty="0"/>
          </a:p>
          <a:p>
            <a:pPr eaLnBrk="1" fontAlgn="auto" hangingPunct="1">
              <a:spcAft>
                <a:spcPts val="0"/>
              </a:spcAft>
              <a:defRPr/>
            </a:pPr>
            <a:endParaRPr lang="fr-FR" dirty="0"/>
          </a:p>
          <a:p>
            <a:pPr eaLnBrk="1" fontAlgn="auto" hangingPunct="1">
              <a:spcAft>
                <a:spcPts val="0"/>
              </a:spcAft>
              <a:defRPr/>
            </a:pPr>
            <a:endParaRPr lang="fr-FR" dirty="0"/>
          </a:p>
          <a:p>
            <a:pPr eaLnBrk="1" fontAlgn="auto" hangingPunct="1">
              <a:spcAft>
                <a:spcPts val="0"/>
              </a:spcAft>
              <a:defRPr/>
            </a:pPr>
            <a:endParaRPr lang="fr-FR" dirty="0"/>
          </a:p>
          <a:p>
            <a:pPr eaLnBrk="1" fontAlgn="auto" hangingPunct="1">
              <a:spcAft>
                <a:spcPts val="0"/>
              </a:spcAft>
              <a:defRPr/>
            </a:pPr>
            <a:endParaRPr lang="fr-FR" sz="2100" cap="small" dirty="0"/>
          </a:p>
          <a:p>
            <a:pPr eaLnBrk="1" fontAlgn="auto" hangingPunct="1">
              <a:spcAft>
                <a:spcPts val="0"/>
              </a:spcAft>
              <a:defRPr/>
            </a:pPr>
            <a:endParaRPr lang="fr-FR" sz="2100" cap="small" dirty="0"/>
          </a:p>
          <a:p>
            <a:pPr eaLnBrk="1" fontAlgn="auto" hangingPunct="1">
              <a:spcAft>
                <a:spcPts val="0"/>
              </a:spcAft>
              <a:defRPr/>
            </a:pPr>
            <a:r>
              <a:rPr lang="fr-FR" sz="2100" cap="small" dirty="0"/>
              <a:t>Assuré par ACR et VCR </a:t>
            </a:r>
          </a:p>
          <a:p>
            <a:pPr eaLnBrk="1" fontAlgn="auto" hangingPunct="1">
              <a:spcAft>
                <a:spcPts val="0"/>
              </a:spcAft>
              <a:defRPr/>
            </a:pPr>
            <a:r>
              <a:rPr lang="fr-FR" sz="2100" u="sng" cap="small" dirty="0"/>
              <a:t>ACR </a:t>
            </a:r>
            <a:r>
              <a:rPr lang="fr-FR" sz="2100" cap="small" dirty="0"/>
              <a:t>: artère centrale de la rétine : qui est une bronche de l’artère ophtalmique pénétrant dans le globe suivant l’axe de nerf optique émerge au centre de papille puis se divise en deux branches une ascendante et l’autre descendante chacune de ces branches se divise selon un mode  </a:t>
            </a:r>
            <a:r>
              <a:rPr lang="fr-FR" sz="2100" cap="small" dirty="0" err="1"/>
              <a:t>diéctomique</a:t>
            </a:r>
            <a:r>
              <a:rPr lang="fr-FR" sz="2100" cap="small" dirty="0"/>
              <a:t>  jusqu'à  l’ORA   SERRATA</a:t>
            </a:r>
          </a:p>
          <a:p>
            <a:pPr eaLnBrk="1" fontAlgn="auto" hangingPunct="1">
              <a:spcAft>
                <a:spcPts val="0"/>
              </a:spcAft>
              <a:defRPr/>
            </a:pPr>
            <a:r>
              <a:rPr lang="fr-FR" sz="2100" cap="small" dirty="0"/>
              <a:t>Les veines suivent le trajet des artères pour former la </a:t>
            </a:r>
            <a:r>
              <a:rPr lang="fr-FR" sz="2100" u="sng" cap="small" dirty="0"/>
              <a:t>VCR </a:t>
            </a:r>
            <a:r>
              <a:rPr lang="fr-FR" sz="2100" cap="small" dirty="0"/>
              <a:t>: veine centrale de la rétine.</a:t>
            </a:r>
          </a:p>
          <a:p>
            <a:pPr eaLnBrk="1" fontAlgn="auto" hangingPunct="1">
              <a:spcAft>
                <a:spcPts val="0"/>
              </a:spcAft>
              <a:defRPr/>
            </a:pPr>
            <a:endParaRPr lang="fr-FR" dirty="0"/>
          </a:p>
        </p:txBody>
      </p:sp>
      <p:pic>
        <p:nvPicPr>
          <p:cNvPr id="7172" name="Image 19">
            <a:extLst>
              <a:ext uri="{FF2B5EF4-FFF2-40B4-BE49-F238E27FC236}">
                <a16:creationId xmlns:a16="http://schemas.microsoft.com/office/drawing/2014/main" id="{F8178880-DE96-4C0A-A222-893B03BE9141}"/>
              </a:ext>
            </a:extLst>
          </p:cNvPr>
          <p:cNvPicPr>
            <a:picLocks noChangeAspect="1" noChangeArrowheads="1"/>
          </p:cNvPicPr>
          <p:nvPr/>
        </p:nvPicPr>
        <p:blipFill>
          <a:blip r:embed="rId3">
            <a:lum bright="-12000" contrast="20000"/>
            <a:extLst>
              <a:ext uri="{28A0092B-C50C-407E-A947-70E740481C1C}">
                <a14:useLocalDpi xmlns:a14="http://schemas.microsoft.com/office/drawing/2010/main" val="0"/>
              </a:ext>
            </a:extLst>
          </a:blip>
          <a:srcRect/>
          <a:stretch>
            <a:fillRect/>
          </a:stretch>
        </p:blipFill>
        <p:spPr bwMode="auto">
          <a:xfrm>
            <a:off x="3060700" y="1000125"/>
            <a:ext cx="3773488"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F910FAE-68EE-4751-88AB-C1DCB65BBB85}"/>
              </a:ext>
            </a:extLst>
          </p:cNvPr>
          <p:cNvSpPr>
            <a:spLocks noGrp="1"/>
          </p:cNvSpPr>
          <p:nvPr>
            <p:ph idx="1"/>
          </p:nvPr>
        </p:nvSpPr>
        <p:spPr>
          <a:xfrm>
            <a:off x="457200" y="714375"/>
            <a:ext cx="8229600" cy="5411788"/>
          </a:xfrm>
        </p:spPr>
        <p:txBody>
          <a:bodyPr rtlCol="0">
            <a:normAutofit lnSpcReduction="10000"/>
          </a:bodyPr>
          <a:lstStyle/>
          <a:p>
            <a:pPr lvl="1"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Le Contenu :</a:t>
            </a:r>
            <a:endParaRPr lang="fr-FR" sz="20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2400" cap="small" dirty="0">
                <a:latin typeface="Times New Roman" pitchFamily="18" charset="0"/>
                <a:cs typeface="Times New Roman" pitchFamily="18" charset="0"/>
              </a:rPr>
              <a:t>Comprend trois éléments :</a:t>
            </a:r>
            <a:endParaRPr lang="fr-FR" sz="2400" b="1" i="1" cap="small" dirty="0">
              <a:latin typeface="Times New Roman" pitchFamily="18" charset="0"/>
              <a:cs typeface="Times New Roman" pitchFamily="18" charset="0"/>
            </a:endParaRPr>
          </a:p>
          <a:p>
            <a:pPr lvl="2" eaLnBrk="1" fontAlgn="auto" hangingPunct="1">
              <a:spcAft>
                <a:spcPts val="0"/>
              </a:spcAft>
              <a:defRPr/>
            </a:pPr>
            <a:r>
              <a:rPr lang="fr-FR" sz="2800" b="1" u="sng" cap="small" dirty="0">
                <a:solidFill>
                  <a:schemeClr val="tx2">
                    <a:lumMod val="60000"/>
                    <a:lumOff val="40000"/>
                  </a:schemeClr>
                </a:solidFill>
                <a:latin typeface="Times New Roman" pitchFamily="18" charset="0"/>
                <a:cs typeface="Times New Roman" pitchFamily="18" charset="0"/>
              </a:rPr>
              <a:t>l’Humeur Aqueuse :</a:t>
            </a:r>
            <a:endParaRPr lang="fr-FR" sz="28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2400" cap="small" dirty="0">
                <a:latin typeface="Times New Roman" pitchFamily="18" charset="0"/>
                <a:cs typeface="Times New Roman" pitchFamily="18" charset="0"/>
              </a:rPr>
              <a:t>C’est un liquide nourricier limpide il remplie l’espace situé entre la cornée et le cristallin</a:t>
            </a:r>
          </a:p>
          <a:p>
            <a:pPr eaLnBrk="1" fontAlgn="auto" hangingPunct="1">
              <a:spcAft>
                <a:spcPts val="0"/>
              </a:spcAft>
              <a:defRPr/>
            </a:pPr>
            <a:r>
              <a:rPr lang="fr-FR" sz="2400" cap="small" dirty="0">
                <a:latin typeface="Times New Roman" pitchFamily="18" charset="0"/>
                <a:cs typeface="Times New Roman" pitchFamily="18" charset="0"/>
              </a:rPr>
              <a:t>L’iris divise cette espace en chambre antérieure et chambre postérieure.</a:t>
            </a:r>
          </a:p>
          <a:p>
            <a:pPr lvl="2" eaLnBrk="1" fontAlgn="auto" hangingPunct="1">
              <a:spcAft>
                <a:spcPts val="0"/>
              </a:spcAft>
              <a:defRPr/>
            </a:pPr>
            <a:r>
              <a:rPr lang="fr-FR" sz="2600" b="1" u="sng" cap="small" dirty="0">
                <a:solidFill>
                  <a:schemeClr val="tx2">
                    <a:lumMod val="60000"/>
                    <a:lumOff val="40000"/>
                  </a:schemeClr>
                </a:solidFill>
                <a:latin typeface="Times New Roman" pitchFamily="18" charset="0"/>
                <a:cs typeface="Times New Roman" pitchFamily="18" charset="0"/>
              </a:rPr>
              <a:t>Le Cristallin :</a:t>
            </a:r>
            <a:endParaRPr lang="fr-FR" sz="26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2200" cap="small" dirty="0">
                <a:latin typeface="Times New Roman" pitchFamily="18" charset="0"/>
                <a:cs typeface="Times New Roman" pitchFamily="18" charset="0"/>
              </a:rPr>
              <a:t>C’est une lentille biconvexe il est attacher au corps ciliaire par : les fibres </a:t>
            </a:r>
            <a:r>
              <a:rPr lang="fr-FR" sz="2200" cap="small" dirty="0" err="1">
                <a:latin typeface="Times New Roman" pitchFamily="18" charset="0"/>
                <a:cs typeface="Times New Roman" pitchFamily="18" charset="0"/>
              </a:rPr>
              <a:t>zonulaires</a:t>
            </a:r>
            <a:r>
              <a:rPr lang="fr-FR" cap="small" dirty="0">
                <a:latin typeface="Times New Roman" pitchFamily="18" charset="0"/>
                <a:cs typeface="Times New Roman" pitchFamily="18" charset="0"/>
              </a:rPr>
              <a:t>.</a:t>
            </a:r>
            <a:endParaRPr lang="fr-FR" sz="2800" cap="small" dirty="0">
              <a:latin typeface="Times New Roman" pitchFamily="18" charset="0"/>
              <a:cs typeface="Times New Roman" pitchFamily="18" charset="0"/>
            </a:endParaRPr>
          </a:p>
          <a:p>
            <a:pPr lvl="2" eaLnBrk="1" fontAlgn="auto" hangingPunct="1">
              <a:spcAft>
                <a:spcPts val="0"/>
              </a:spcAft>
              <a:defRPr/>
            </a:pPr>
            <a:r>
              <a:rPr lang="fr-FR" sz="2600" b="1" u="sng" cap="small" dirty="0">
                <a:solidFill>
                  <a:schemeClr val="tx2">
                    <a:lumMod val="60000"/>
                    <a:lumOff val="40000"/>
                  </a:schemeClr>
                </a:solidFill>
                <a:latin typeface="Times New Roman" pitchFamily="18" charset="0"/>
                <a:cs typeface="Times New Roman" pitchFamily="18" charset="0"/>
              </a:rPr>
              <a:t>Le Vitré :</a:t>
            </a:r>
            <a:endParaRPr lang="fr-FR" sz="2600" cap="small" dirty="0">
              <a:solidFill>
                <a:schemeClr val="tx2">
                  <a:lumMod val="60000"/>
                  <a:lumOff val="40000"/>
                </a:schemeClr>
              </a:solidFill>
              <a:latin typeface="Times New Roman" pitchFamily="18" charset="0"/>
              <a:cs typeface="Times New Roman" pitchFamily="18" charset="0"/>
            </a:endParaRPr>
          </a:p>
          <a:p>
            <a:pPr eaLnBrk="1" fontAlgn="auto" hangingPunct="1">
              <a:spcAft>
                <a:spcPts val="0"/>
              </a:spcAft>
              <a:defRPr/>
            </a:pPr>
            <a:r>
              <a:rPr lang="fr-FR" sz="2200" cap="small" dirty="0">
                <a:latin typeface="Times New Roman" pitchFamily="18" charset="0"/>
                <a:cs typeface="Times New Roman" pitchFamily="18" charset="0"/>
              </a:rPr>
              <a:t>C’est un liquide visqueux transparent remplie la cavité oculaire situé en arrière de cristallin.</a:t>
            </a:r>
            <a:endParaRPr lang="fr-FR" sz="2200" b="1" i="1" cap="small" dirty="0">
              <a:latin typeface="Times New Roman" pitchFamily="18" charset="0"/>
              <a:cs typeface="Times New Roman" pitchFamily="18" charset="0"/>
            </a:endParaRPr>
          </a:p>
          <a:p>
            <a:pPr eaLnBrk="1" fontAlgn="auto" hangingPunct="1">
              <a:spcAft>
                <a:spcPts val="0"/>
              </a:spcAft>
              <a:defRPr/>
            </a:pPr>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124E33-C05D-4544-B6A3-8F6D04CC9BA8}"/>
              </a:ext>
            </a:extLst>
          </p:cNvPr>
          <p:cNvSpPr>
            <a:spLocks noGrp="1"/>
          </p:cNvSpPr>
          <p:nvPr>
            <p:ph type="title"/>
          </p:nvPr>
        </p:nvSpPr>
        <p:spPr/>
        <p:txBody>
          <a:bodyPr rtlCol="0">
            <a:normAutofit fontScale="90000"/>
          </a:bodyPr>
          <a:lstStyle/>
          <a:p>
            <a:pPr eaLnBrk="1" fontAlgn="auto" hangingPunct="1">
              <a:spcAft>
                <a:spcPts val="0"/>
              </a:spcAft>
              <a:defRPr/>
            </a:pPr>
            <a:r>
              <a:rPr lang="fr-FR" b="1" u="sng" cap="small" dirty="0">
                <a:solidFill>
                  <a:schemeClr val="tx2">
                    <a:lumMod val="60000"/>
                    <a:lumOff val="40000"/>
                  </a:schemeClr>
                </a:solidFill>
                <a:latin typeface="Times New Roman" pitchFamily="18" charset="0"/>
                <a:cs typeface="Times New Roman" pitchFamily="18" charset="0"/>
              </a:rPr>
              <a:t>Les Muscles Oculomoteurs : </a:t>
            </a:r>
            <a:br>
              <a:rPr lang="fr-FR" cap="small" dirty="0">
                <a:solidFill>
                  <a:schemeClr val="tx2">
                    <a:lumMod val="60000"/>
                    <a:lumOff val="40000"/>
                  </a:schemeClr>
                </a:solidFill>
                <a:latin typeface="Times New Roman" pitchFamily="18" charset="0"/>
                <a:cs typeface="Times New Roman" pitchFamily="18" charset="0"/>
              </a:rPr>
            </a:br>
            <a:endParaRPr lang="fr-FR" dirty="0">
              <a:solidFill>
                <a:schemeClr val="tx2">
                  <a:lumMod val="60000"/>
                  <a:lumOff val="40000"/>
                </a:schemeClr>
              </a:solidFill>
              <a:latin typeface="Times New Roman" pitchFamily="18" charset="0"/>
              <a:cs typeface="Times New Roman" pitchFamily="18" charset="0"/>
            </a:endParaRPr>
          </a:p>
        </p:txBody>
      </p:sp>
      <p:sp>
        <p:nvSpPr>
          <p:cNvPr id="9219" name="Espace réservé du contenu 2">
            <a:extLst>
              <a:ext uri="{FF2B5EF4-FFF2-40B4-BE49-F238E27FC236}">
                <a16:creationId xmlns:a16="http://schemas.microsoft.com/office/drawing/2014/main" id="{C13539A2-4901-4E1F-839D-4630B66D51E7}"/>
              </a:ext>
            </a:extLst>
          </p:cNvPr>
          <p:cNvSpPr>
            <a:spLocks noGrp="1"/>
          </p:cNvSpPr>
          <p:nvPr>
            <p:ph idx="1"/>
          </p:nvPr>
        </p:nvSpPr>
        <p:spPr>
          <a:xfrm>
            <a:off x="457200" y="1214438"/>
            <a:ext cx="8229600" cy="4911725"/>
          </a:xfrm>
        </p:spPr>
        <p:txBody>
          <a:bodyPr/>
          <a:lstStyle/>
          <a:p>
            <a:pPr eaLnBrk="1" hangingPunct="1"/>
            <a:endParaRPr lang="fr-FR" altLang="fr-FR"/>
          </a:p>
          <a:p>
            <a:pPr eaLnBrk="1" hangingPunct="1"/>
            <a:endParaRPr lang="fr-FR" altLang="fr-FR"/>
          </a:p>
          <a:p>
            <a:pPr eaLnBrk="1" hangingPunct="1"/>
            <a:endParaRPr lang="fr-FR" altLang="fr-FR"/>
          </a:p>
          <a:p>
            <a:pPr eaLnBrk="1" hangingPunct="1"/>
            <a:endParaRPr lang="fr-FR" altLang="fr-FR"/>
          </a:p>
          <a:p>
            <a:pPr eaLnBrk="1" hangingPunct="1"/>
            <a:endParaRPr lang="fr-FR" altLang="fr-FR"/>
          </a:p>
          <a:p>
            <a:pPr eaLnBrk="1" hangingPunct="1"/>
            <a:endParaRPr lang="fr-FR" altLang="fr-FR"/>
          </a:p>
        </p:txBody>
      </p:sp>
      <p:pic>
        <p:nvPicPr>
          <p:cNvPr id="9220" name="Image 6">
            <a:extLst>
              <a:ext uri="{FF2B5EF4-FFF2-40B4-BE49-F238E27FC236}">
                <a16:creationId xmlns:a16="http://schemas.microsoft.com/office/drawing/2014/main" id="{D6DCAE40-BE71-4266-9279-3A7A4B3C3C27}"/>
              </a:ext>
            </a:extLst>
          </p:cNvPr>
          <p:cNvPicPr>
            <a:picLocks noChangeAspect="1" noChangeArrowheads="1"/>
          </p:cNvPicPr>
          <p:nvPr/>
        </p:nvPicPr>
        <p:blipFill>
          <a:blip r:embed="rId3">
            <a:lum bright="-14000" contrast="20000"/>
            <a:extLst>
              <a:ext uri="{28A0092B-C50C-407E-A947-70E740481C1C}">
                <a14:useLocalDpi xmlns:a14="http://schemas.microsoft.com/office/drawing/2010/main" val="0"/>
              </a:ext>
            </a:extLst>
          </a:blip>
          <a:srcRect/>
          <a:stretch>
            <a:fillRect/>
          </a:stretch>
        </p:blipFill>
        <p:spPr bwMode="auto">
          <a:xfrm>
            <a:off x="1357313" y="1071563"/>
            <a:ext cx="190500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Image 7">
            <a:extLst>
              <a:ext uri="{FF2B5EF4-FFF2-40B4-BE49-F238E27FC236}">
                <a16:creationId xmlns:a16="http://schemas.microsoft.com/office/drawing/2014/main" id="{1DE07AA6-F5A2-4366-93CC-01F9B3D1827A}"/>
              </a:ext>
            </a:extLst>
          </p:cNvPr>
          <p:cNvPicPr>
            <a:picLocks noChangeAspect="1" noChangeArrowheads="1"/>
          </p:cNvPicPr>
          <p:nvPr/>
        </p:nvPicPr>
        <p:blipFill>
          <a:blip r:embed="rId4">
            <a:lum bright="-14000" contrast="22000"/>
            <a:extLst>
              <a:ext uri="{28A0092B-C50C-407E-A947-70E740481C1C}">
                <a14:useLocalDpi xmlns:a14="http://schemas.microsoft.com/office/drawing/2010/main" val="0"/>
              </a:ext>
            </a:extLst>
          </a:blip>
          <a:srcRect/>
          <a:stretch>
            <a:fillRect/>
          </a:stretch>
        </p:blipFill>
        <p:spPr bwMode="auto">
          <a:xfrm>
            <a:off x="4643438" y="1000125"/>
            <a:ext cx="1866900"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Image 8">
            <a:extLst>
              <a:ext uri="{FF2B5EF4-FFF2-40B4-BE49-F238E27FC236}">
                <a16:creationId xmlns:a16="http://schemas.microsoft.com/office/drawing/2014/main" id="{A8595A9B-8D82-483D-8676-443969608B79}"/>
              </a:ext>
            </a:extLst>
          </p:cNvPr>
          <p:cNvPicPr>
            <a:picLocks noChangeAspect="1" noChangeArrowheads="1"/>
          </p:cNvPicPr>
          <p:nvPr/>
        </p:nvPicPr>
        <p:blipFill>
          <a:blip r:embed="rId5">
            <a:lum bright="-22000" contrast="14000"/>
            <a:extLst>
              <a:ext uri="{28A0092B-C50C-407E-A947-70E740481C1C}">
                <a14:useLocalDpi xmlns:a14="http://schemas.microsoft.com/office/drawing/2010/main" val="0"/>
              </a:ext>
            </a:extLst>
          </a:blip>
          <a:srcRect/>
          <a:stretch>
            <a:fillRect/>
          </a:stretch>
        </p:blipFill>
        <p:spPr bwMode="auto">
          <a:xfrm>
            <a:off x="1428750" y="3071813"/>
            <a:ext cx="179070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Image 9">
            <a:extLst>
              <a:ext uri="{FF2B5EF4-FFF2-40B4-BE49-F238E27FC236}">
                <a16:creationId xmlns:a16="http://schemas.microsoft.com/office/drawing/2014/main" id="{A7E0A65B-3ADC-45A2-BEA2-29B26E4E19C9}"/>
              </a:ext>
            </a:extLst>
          </p:cNvPr>
          <p:cNvPicPr>
            <a:picLocks noChangeAspect="1" noChangeArrowheads="1"/>
          </p:cNvPicPr>
          <p:nvPr/>
        </p:nvPicPr>
        <p:blipFill>
          <a:blip r:embed="rId6">
            <a:lum bright="-26000" contrast="14000"/>
            <a:extLst>
              <a:ext uri="{28A0092B-C50C-407E-A947-70E740481C1C}">
                <a14:useLocalDpi xmlns:a14="http://schemas.microsoft.com/office/drawing/2010/main" val="0"/>
              </a:ext>
            </a:extLst>
          </a:blip>
          <a:srcRect/>
          <a:stretch>
            <a:fillRect/>
          </a:stretch>
        </p:blipFill>
        <p:spPr bwMode="auto">
          <a:xfrm>
            <a:off x="4786313" y="3000375"/>
            <a:ext cx="1914525"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Rectangle 6">
            <a:extLst>
              <a:ext uri="{FF2B5EF4-FFF2-40B4-BE49-F238E27FC236}">
                <a16:creationId xmlns:a16="http://schemas.microsoft.com/office/drawing/2014/main" id="{9745337B-0128-4096-9670-5216A1AF7621}"/>
              </a:ext>
            </a:extLst>
          </p:cNvPr>
          <p:cNvSpPr>
            <a:spLocks noChangeArrowheads="1"/>
          </p:cNvSpPr>
          <p:nvPr/>
        </p:nvSpPr>
        <p:spPr bwMode="auto">
          <a:xfrm>
            <a:off x="428625" y="5470525"/>
            <a:ext cx="8001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1400" b="1">
                <a:latin typeface="Times New Roman" panose="02020603050405020304" pitchFamily="18" charset="0"/>
                <a:cs typeface="Times New Roman" panose="02020603050405020304" pitchFamily="18" charset="0"/>
              </a:rPr>
              <a:t>A = MUSCLE DROIT SUPERIEUR  	B = MUSCLE DROIT TEMPORAL</a:t>
            </a:r>
            <a:endParaRPr lang="fr-FR" altLang="fr-FR" sz="1100"/>
          </a:p>
          <a:p>
            <a:r>
              <a:rPr lang="fr-FR" altLang="fr-FR" sz="1400" b="1">
                <a:latin typeface="Times New Roman" panose="02020603050405020304" pitchFamily="18" charset="0"/>
                <a:cs typeface="Times New Roman" panose="02020603050405020304" pitchFamily="18" charset="0"/>
              </a:rPr>
              <a:t>C = MUSCLE DROIT INFERIEUR 	D = MUSCLE DROIT NASAL</a:t>
            </a:r>
            <a:endParaRPr lang="fr-FR" altLang="fr-FR" sz="1100"/>
          </a:p>
          <a:p>
            <a:r>
              <a:rPr lang="fr-FR" altLang="fr-FR" sz="1400" b="1">
                <a:latin typeface="Times New Roman" panose="02020603050405020304" pitchFamily="18" charset="0"/>
                <a:cs typeface="Times New Roman" panose="02020603050405020304" pitchFamily="18" charset="0"/>
              </a:rPr>
              <a:t>E = MUSCLE OBLIQUE INFERIEUR 	F = MUSCLE OBLIQUE SUPERIEUR</a:t>
            </a:r>
            <a:endParaRPr lang="en-GB" altLang="fr-FR" sz="1400" b="1">
              <a:cs typeface="Times New Roman" panose="02020603050405020304" pitchFamily="18" charset="0"/>
            </a:endParaRPr>
          </a:p>
          <a:p>
            <a:r>
              <a:rPr lang="en-GB" altLang="fr-FR" sz="1400" b="1">
                <a:cs typeface="Times New Roman" panose="02020603050405020304" pitchFamily="18" charset="0"/>
              </a:rPr>
              <a:t>N.O. = NERF OPTIQUE 	CORN. </a:t>
            </a:r>
            <a:r>
              <a:rPr lang="fr-FR" altLang="fr-FR" sz="1400" b="1">
                <a:cs typeface="Times New Roman" panose="02020603050405020304" pitchFamily="18" charset="0"/>
              </a:rPr>
              <a:t>= CORNEE </a:t>
            </a:r>
            <a:endParaRPr lang="fr-FR" alt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6A9CEB44-9720-4D82-8B58-610BA1B59D12}"/>
              </a:ext>
            </a:extLst>
          </p:cNvPr>
          <p:cNvSpPr>
            <a:spLocks noGrp="1"/>
          </p:cNvSpPr>
          <p:nvPr>
            <p:ph idx="1"/>
          </p:nvPr>
        </p:nvSpPr>
        <p:spPr>
          <a:xfrm>
            <a:off x="457200" y="571500"/>
            <a:ext cx="8229600" cy="5554663"/>
          </a:xfrm>
        </p:spPr>
        <p:txBody>
          <a:bodyPr rtlCol="0">
            <a:normAutofit fontScale="70000" lnSpcReduction="20000"/>
          </a:bodyPr>
          <a:lstStyle/>
          <a:p>
            <a:pPr eaLnBrk="1" fontAlgn="auto" hangingPunct="1">
              <a:spcAft>
                <a:spcPts val="0"/>
              </a:spcAft>
              <a:defRPr/>
            </a:pPr>
            <a:r>
              <a:rPr lang="fr-FR" cap="small" dirty="0"/>
              <a:t> Les mouvements de globe oculaire sont assurés par six muscles.</a:t>
            </a:r>
          </a:p>
          <a:p>
            <a:pPr eaLnBrk="1" fontAlgn="auto" hangingPunct="1">
              <a:spcAft>
                <a:spcPts val="0"/>
              </a:spcAft>
              <a:defRPr/>
            </a:pPr>
            <a:r>
              <a:rPr lang="fr-FR" cap="small" dirty="0"/>
              <a:t>Quatre muscles droits : supérieurs, inférieurs, internes et externes</a:t>
            </a:r>
          </a:p>
          <a:p>
            <a:pPr eaLnBrk="1" fontAlgn="auto" hangingPunct="1">
              <a:spcAft>
                <a:spcPts val="0"/>
              </a:spcAft>
              <a:defRPr/>
            </a:pPr>
            <a:r>
              <a:rPr lang="fr-FR" cap="small" dirty="0"/>
              <a:t>Et deux muscles orbitaires</a:t>
            </a:r>
          </a:p>
          <a:p>
            <a:pPr eaLnBrk="1" fontAlgn="auto" hangingPunct="1">
              <a:spcAft>
                <a:spcPts val="0"/>
              </a:spcAft>
              <a:defRPr/>
            </a:pPr>
            <a:r>
              <a:rPr lang="fr-FR" cap="small" dirty="0"/>
              <a:t>Les quatre muscles droit naissent au sommer de l’orbite d’un tendon commun appelé tendon de</a:t>
            </a:r>
            <a:r>
              <a:rPr lang="fr-FR" b="1" cap="small" dirty="0"/>
              <a:t> ZINN</a:t>
            </a:r>
            <a:r>
              <a:rPr lang="fr-FR" cap="small" dirty="0"/>
              <a:t> divergent en avant en forment un cône musculaire puis s’insèrent a la sclérotique </a:t>
            </a:r>
          </a:p>
          <a:p>
            <a:pPr eaLnBrk="1" fontAlgn="auto" hangingPunct="1">
              <a:spcAft>
                <a:spcPts val="0"/>
              </a:spcAft>
              <a:defRPr/>
            </a:pPr>
            <a:r>
              <a:rPr lang="fr-FR" cap="small" dirty="0"/>
              <a:t> </a:t>
            </a:r>
          </a:p>
          <a:p>
            <a:pPr eaLnBrk="1" fontAlgn="auto" hangingPunct="1">
              <a:spcAft>
                <a:spcPts val="0"/>
              </a:spcAft>
              <a:defRPr/>
            </a:pPr>
            <a:r>
              <a:rPr lang="fr-FR" cap="small" dirty="0"/>
              <a:t>La distance entre les points d’insertion des muscles sur la </a:t>
            </a:r>
            <a:r>
              <a:rPr lang="fr-FR" cap="small" dirty="0" err="1"/>
              <a:t>sclère</a:t>
            </a:r>
            <a:r>
              <a:rPr lang="fr-FR" cap="small" dirty="0"/>
              <a:t> et la cornée est dans l’ordre croissant :</a:t>
            </a:r>
          </a:p>
          <a:p>
            <a:pPr eaLnBrk="1" fontAlgn="auto" hangingPunct="1">
              <a:spcAft>
                <a:spcPts val="0"/>
              </a:spcAft>
              <a:defRPr/>
            </a:pPr>
            <a:r>
              <a:rPr lang="fr-FR" cap="small" dirty="0"/>
              <a:t>droit interne : 5 mm</a:t>
            </a:r>
          </a:p>
          <a:p>
            <a:pPr eaLnBrk="1" fontAlgn="auto" hangingPunct="1">
              <a:spcAft>
                <a:spcPts val="0"/>
              </a:spcAft>
              <a:defRPr/>
            </a:pPr>
            <a:r>
              <a:rPr lang="fr-FR" cap="small" dirty="0"/>
              <a:t>droit inférieure : 6mm </a:t>
            </a:r>
          </a:p>
          <a:p>
            <a:pPr eaLnBrk="1" fontAlgn="auto" hangingPunct="1">
              <a:spcAft>
                <a:spcPts val="0"/>
              </a:spcAft>
              <a:defRPr/>
            </a:pPr>
            <a:r>
              <a:rPr lang="fr-FR" cap="small" dirty="0"/>
              <a:t>droit externe : 7 mm</a:t>
            </a:r>
          </a:p>
          <a:p>
            <a:pPr eaLnBrk="1" fontAlgn="auto" hangingPunct="1">
              <a:spcAft>
                <a:spcPts val="0"/>
              </a:spcAft>
              <a:defRPr/>
            </a:pPr>
            <a:r>
              <a:rPr lang="fr-FR" cap="small" dirty="0"/>
              <a:t>droit supérieur : 8 mm</a:t>
            </a:r>
          </a:p>
          <a:p>
            <a:pPr eaLnBrk="1" fontAlgn="auto" hangingPunct="1">
              <a:spcAft>
                <a:spcPts val="0"/>
              </a:spcAft>
              <a:defRPr/>
            </a:pPr>
            <a:r>
              <a:rPr lang="fr-FR" cap="small" dirty="0"/>
              <a:t>Ce cercle s’appel la spirale du </a:t>
            </a:r>
            <a:r>
              <a:rPr lang="fr-FR" b="1" cap="small" dirty="0"/>
              <a:t>TILLAUX</a:t>
            </a:r>
            <a:endParaRPr lang="fr-FR" cap="small" dirty="0"/>
          </a:p>
          <a:p>
            <a:pPr eaLnBrk="1" fontAlgn="auto" hangingPunct="1">
              <a:spcAft>
                <a:spcPts val="0"/>
              </a:spcAft>
              <a:defRPr/>
            </a:pPr>
            <a:r>
              <a:rPr lang="fr-FR" cap="small" dirty="0"/>
              <a:t>Ces repères sont importants dans la chirurgie de strabisme  </a:t>
            </a:r>
          </a:p>
          <a:p>
            <a:pPr eaLnBrk="1" fontAlgn="auto" hangingPunct="1">
              <a:spcAft>
                <a:spcPts val="0"/>
              </a:spcAft>
              <a:defRPr/>
            </a:pPr>
            <a:endParaRPr lang="fr-FR"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202</Words>
  <Application>Microsoft Office PowerPoint</Application>
  <PresentationFormat>Affichage à l'écran (4:3)</PresentationFormat>
  <Paragraphs>161</Paragraphs>
  <Slides>13</Slides>
  <Notes>13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Arial</vt:lpstr>
      <vt:lpstr>Calibri</vt:lpstr>
      <vt:lpstr>Times New Roman</vt:lpstr>
      <vt:lpstr>Wingdings 3</vt:lpstr>
      <vt:lpstr>Thème Office</vt:lpstr>
      <vt:lpstr>FEDERATION FRANCAISE DE KARATE</vt:lpstr>
      <vt:lpstr>Anatomie de l’appareil visuel  </vt:lpstr>
      <vt:lpstr>Présentation PowerPoint</vt:lpstr>
      <vt:lpstr>Présentation PowerPoint</vt:lpstr>
      <vt:lpstr>Présentation PowerPoint</vt:lpstr>
      <vt:lpstr>Vascularisation de la rétine : </vt:lpstr>
      <vt:lpstr>Présentation PowerPoint</vt:lpstr>
      <vt:lpstr>Les Muscles Oculomoteurs :  </vt:lpstr>
      <vt:lpstr>Présentation PowerPoint</vt:lpstr>
      <vt:lpstr>Présentation PowerPoint</vt:lpstr>
      <vt:lpstr>Présentation PowerPoint</vt:lpstr>
      <vt:lpstr>Muscles Moteurs de l'œil: </vt:lpstr>
      <vt:lpstr>Présentation PowerPoint</vt:lpstr>
    </vt:vector>
  </TitlesOfParts>
  <Company>Acer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FEDERATION FRANCAISE DE KARATE</dc:title>
  <dc:creator>Valued Acer Customer</dc:creator>
  <cp:lastModifiedBy>alain georgeon</cp:lastModifiedBy>
  <cp:revision>6</cp:revision>
  <dcterms:created xsi:type="dcterms:W3CDTF">2010-01-10T18:41:30Z</dcterms:created>
  <dcterms:modified xsi:type="dcterms:W3CDTF">2018-09-21T16:35:29Z</dcterms:modified>
</cp:coreProperties>
</file>