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80" r:id="rId5"/>
    <p:sldId id="279" r:id="rId6"/>
    <p:sldId id="259" r:id="rId7"/>
    <p:sldId id="281" r:id="rId8"/>
    <p:sldId id="260" r:id="rId9"/>
    <p:sldId id="273" r:id="rId10"/>
    <p:sldId id="261" r:id="rId11"/>
    <p:sldId id="272" r:id="rId12"/>
    <p:sldId id="262" r:id="rId13"/>
    <p:sldId id="274" r:id="rId14"/>
    <p:sldId id="263" r:id="rId15"/>
    <p:sldId id="282" r:id="rId16"/>
    <p:sldId id="264" r:id="rId17"/>
    <p:sldId id="283" r:id="rId18"/>
    <p:sldId id="265" r:id="rId19"/>
    <p:sldId id="266" r:id="rId20"/>
    <p:sldId id="275" r:id="rId21"/>
    <p:sldId id="267" r:id="rId22"/>
    <p:sldId id="284" r:id="rId23"/>
    <p:sldId id="276" r:id="rId24"/>
    <p:sldId id="268" r:id="rId25"/>
    <p:sldId id="285" r:id="rId26"/>
    <p:sldId id="269" r:id="rId27"/>
    <p:sldId id="286" r:id="rId28"/>
    <p:sldId id="277" r:id="rId29"/>
    <p:sldId id="270" r:id="rId30"/>
    <p:sldId id="287" r:id="rId31"/>
    <p:sldId id="271" r:id="rId32"/>
    <p:sldId id="278" r:id="rId3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p:cViewPr varScale="1">
        <p:scale>
          <a:sx n="81" d="100"/>
          <a:sy n="81" d="100"/>
        </p:scale>
        <p:origin x="778" y="58"/>
      </p:cViewPr>
      <p:guideLst>
        <p:guide orient="horz" pos="2160"/>
        <p:guide pos="2880"/>
      </p:guideLst>
    </p:cSldViewPr>
  </p:slideViewPr>
  <p:outlineViewPr>
    <p:cViewPr>
      <p:scale>
        <a:sx n="33" d="100"/>
        <a:sy n="33" d="100"/>
      </p:scale>
      <p:origin x="0" y="207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29010862-F170-4EAD-B92E-93540047BA32}"/>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a:extLst>
              <a:ext uri="{FF2B5EF4-FFF2-40B4-BE49-F238E27FC236}">
                <a16:creationId xmlns:a16="http://schemas.microsoft.com/office/drawing/2014/main" id="{179FB257-2697-4960-892A-698606F3F17B}"/>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D220231E-7EB9-4CCB-BB9B-E92F03FD8933}" type="datetimeFigureOut">
              <a:rPr lang="fr-FR"/>
              <a:pPr>
                <a:defRPr/>
              </a:pPr>
              <a:t>10/01/2020</a:t>
            </a:fld>
            <a:endParaRPr lang="fr-FR"/>
          </a:p>
        </p:txBody>
      </p:sp>
      <p:sp>
        <p:nvSpPr>
          <p:cNvPr id="4" name="Espace réservé de l'image des diapositives 3">
            <a:extLst>
              <a:ext uri="{FF2B5EF4-FFF2-40B4-BE49-F238E27FC236}">
                <a16:creationId xmlns:a16="http://schemas.microsoft.com/office/drawing/2014/main" id="{A4536D05-653D-464C-9287-D26A04D30FE9}"/>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id="{5E9909D8-ECF6-4478-B23A-35AA79B4BD0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BE62EC4A-5224-4405-B096-A3DD1A9B79E1}"/>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id="{D33B351B-41EF-466E-8E6A-B31CC8112A4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B8C7D151-1C12-40AD-A03C-ED64581497CF}"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Espace réservé de l'image des diapositives 1">
            <a:extLst>
              <a:ext uri="{FF2B5EF4-FFF2-40B4-BE49-F238E27FC236}">
                <a16:creationId xmlns:a16="http://schemas.microsoft.com/office/drawing/2014/main" id="{817A122E-6D8E-4D6D-B241-F0023B24A08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Espace réservé des commentaires 2">
            <a:extLst>
              <a:ext uri="{FF2B5EF4-FFF2-40B4-BE49-F238E27FC236}">
                <a16:creationId xmlns:a16="http://schemas.microsoft.com/office/drawing/2014/main" id="{06B932D2-2055-417D-8B22-F6416D6738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5844" name="Espace réservé du numéro de diapositive 3">
            <a:extLst>
              <a:ext uri="{FF2B5EF4-FFF2-40B4-BE49-F238E27FC236}">
                <a16:creationId xmlns:a16="http://schemas.microsoft.com/office/drawing/2014/main" id="{DA9E3621-229D-449F-9EFC-54FBFD8A53EC}"/>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53394E0-0FFE-4A0C-A928-911DF77C47C1}" type="slidenum">
              <a:rPr lang="fr-FR" altLang="fr-FR">
                <a:latin typeface="Calibri" panose="020F0502020204030204" pitchFamily="34" charset="0"/>
              </a:rPr>
              <a:pPr eaLnBrk="1" hangingPunct="1"/>
              <a:t>1</a:t>
            </a:fld>
            <a:endParaRPr lang="fr-FR" altLang="fr-FR">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a:extLst>
              <a:ext uri="{FF2B5EF4-FFF2-40B4-BE49-F238E27FC236}">
                <a16:creationId xmlns:a16="http://schemas.microsoft.com/office/drawing/2014/main" id="{403D465C-742A-43E7-B403-256BAA4D260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Espace réservé des commentaires 2">
            <a:extLst>
              <a:ext uri="{FF2B5EF4-FFF2-40B4-BE49-F238E27FC236}">
                <a16:creationId xmlns:a16="http://schemas.microsoft.com/office/drawing/2014/main" id="{06D91F15-4033-475B-97A9-126CEF419B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5060" name="Espace réservé du numéro de diapositive 3">
            <a:extLst>
              <a:ext uri="{FF2B5EF4-FFF2-40B4-BE49-F238E27FC236}">
                <a16:creationId xmlns:a16="http://schemas.microsoft.com/office/drawing/2014/main" id="{29392708-1B4F-4822-B0DF-550D8B1F5D25}"/>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A561223-BD0E-44F3-9C3F-358AC5623523}" type="slidenum">
              <a:rPr lang="fr-FR" altLang="fr-FR">
                <a:latin typeface="Calibri" panose="020F0502020204030204" pitchFamily="34" charset="0"/>
              </a:rPr>
              <a:pPr eaLnBrk="1" hangingPunct="1"/>
              <a:t>10</a:t>
            </a:fld>
            <a:endParaRPr lang="fr-FR" altLang="fr-FR">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a:extLst>
              <a:ext uri="{FF2B5EF4-FFF2-40B4-BE49-F238E27FC236}">
                <a16:creationId xmlns:a16="http://schemas.microsoft.com/office/drawing/2014/main" id="{DB08CA25-F508-4F82-985E-59E0A24B7C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Espace réservé des commentaires 2">
            <a:extLst>
              <a:ext uri="{FF2B5EF4-FFF2-40B4-BE49-F238E27FC236}">
                <a16:creationId xmlns:a16="http://schemas.microsoft.com/office/drawing/2014/main" id="{6D6420E0-20C9-49C2-B586-0CD055452A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6084" name="Espace réservé du numéro de diapositive 3">
            <a:extLst>
              <a:ext uri="{FF2B5EF4-FFF2-40B4-BE49-F238E27FC236}">
                <a16:creationId xmlns:a16="http://schemas.microsoft.com/office/drawing/2014/main" id="{A5AA44CA-281D-4F56-A7F1-E807FA92078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B99FFE8-D6C9-46B9-A977-144BB57A8DEA}" type="slidenum">
              <a:rPr lang="fr-FR" altLang="fr-FR">
                <a:latin typeface="Calibri" panose="020F0502020204030204" pitchFamily="34" charset="0"/>
              </a:rPr>
              <a:pPr eaLnBrk="1" hangingPunct="1"/>
              <a:t>11</a:t>
            </a:fld>
            <a:endParaRPr lang="fr-FR" altLang="fr-FR">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a:extLst>
              <a:ext uri="{FF2B5EF4-FFF2-40B4-BE49-F238E27FC236}">
                <a16:creationId xmlns:a16="http://schemas.microsoft.com/office/drawing/2014/main" id="{45AEAA2F-7B21-4A44-9218-3D7E3DA0EA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Espace réservé des commentaires 2">
            <a:extLst>
              <a:ext uri="{FF2B5EF4-FFF2-40B4-BE49-F238E27FC236}">
                <a16:creationId xmlns:a16="http://schemas.microsoft.com/office/drawing/2014/main" id="{4E68777B-6E13-4F94-B866-8C4CEE68EA0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7108" name="Espace réservé du numéro de diapositive 3">
            <a:extLst>
              <a:ext uri="{FF2B5EF4-FFF2-40B4-BE49-F238E27FC236}">
                <a16:creationId xmlns:a16="http://schemas.microsoft.com/office/drawing/2014/main" id="{4D057973-E92C-4EF6-86B0-38B483FA59D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15F5DA-BF22-453A-9E34-CF128BF46005}" type="slidenum">
              <a:rPr lang="fr-FR" altLang="fr-FR">
                <a:latin typeface="Calibri" panose="020F0502020204030204" pitchFamily="34" charset="0"/>
              </a:rPr>
              <a:pPr eaLnBrk="1" hangingPunct="1"/>
              <a:t>12</a:t>
            </a:fld>
            <a:endParaRPr lang="fr-FR" altLang="fr-FR">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a:extLst>
              <a:ext uri="{FF2B5EF4-FFF2-40B4-BE49-F238E27FC236}">
                <a16:creationId xmlns:a16="http://schemas.microsoft.com/office/drawing/2014/main" id="{D3D85FC7-7457-4CBC-896B-FA2D3F0935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Espace réservé des commentaires 2">
            <a:extLst>
              <a:ext uri="{FF2B5EF4-FFF2-40B4-BE49-F238E27FC236}">
                <a16:creationId xmlns:a16="http://schemas.microsoft.com/office/drawing/2014/main" id="{F357B5C3-A520-47C0-9F1B-DE7F3C8B512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8132" name="Espace réservé du numéro de diapositive 3">
            <a:extLst>
              <a:ext uri="{FF2B5EF4-FFF2-40B4-BE49-F238E27FC236}">
                <a16:creationId xmlns:a16="http://schemas.microsoft.com/office/drawing/2014/main" id="{D2F5FB7F-1C4E-4E0D-9B63-E4414ABAF733}"/>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C4C5E2F-586F-471F-ABF9-558EFF2E643C}" type="slidenum">
              <a:rPr lang="fr-FR" altLang="fr-FR">
                <a:latin typeface="Calibri" panose="020F0502020204030204" pitchFamily="34" charset="0"/>
              </a:rPr>
              <a:pPr eaLnBrk="1" hangingPunct="1"/>
              <a:t>13</a:t>
            </a:fld>
            <a:endParaRPr lang="fr-FR" altLang="fr-FR">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a:extLst>
              <a:ext uri="{FF2B5EF4-FFF2-40B4-BE49-F238E27FC236}">
                <a16:creationId xmlns:a16="http://schemas.microsoft.com/office/drawing/2014/main" id="{6831EEF5-75C5-45A4-A037-A0B4BC50116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Espace réservé des commentaires 2">
            <a:extLst>
              <a:ext uri="{FF2B5EF4-FFF2-40B4-BE49-F238E27FC236}">
                <a16:creationId xmlns:a16="http://schemas.microsoft.com/office/drawing/2014/main" id="{AF145D8E-67D4-41A5-B040-FA0797E4A9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9156" name="Espace réservé du numéro de diapositive 3">
            <a:extLst>
              <a:ext uri="{FF2B5EF4-FFF2-40B4-BE49-F238E27FC236}">
                <a16:creationId xmlns:a16="http://schemas.microsoft.com/office/drawing/2014/main" id="{0CAE2C7A-76AC-44E5-A97F-9EB27E89610E}"/>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539F2D6-6AC3-47A9-834C-B32A03DA03B0}" type="slidenum">
              <a:rPr lang="fr-FR" altLang="fr-FR">
                <a:latin typeface="Calibri" panose="020F0502020204030204" pitchFamily="34" charset="0"/>
              </a:rPr>
              <a:pPr eaLnBrk="1" hangingPunct="1"/>
              <a:t>14</a:t>
            </a:fld>
            <a:endParaRPr lang="fr-FR" altLang="fr-FR">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a:extLst>
              <a:ext uri="{FF2B5EF4-FFF2-40B4-BE49-F238E27FC236}">
                <a16:creationId xmlns:a16="http://schemas.microsoft.com/office/drawing/2014/main" id="{26367E2C-C699-4862-B012-A46DA4FDEA1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Espace réservé des commentaires 2">
            <a:extLst>
              <a:ext uri="{FF2B5EF4-FFF2-40B4-BE49-F238E27FC236}">
                <a16:creationId xmlns:a16="http://schemas.microsoft.com/office/drawing/2014/main" id="{98A1663A-5ED2-4B53-8E60-31C65D7F9F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0180" name="Espace réservé du numéro de diapositive 3">
            <a:extLst>
              <a:ext uri="{FF2B5EF4-FFF2-40B4-BE49-F238E27FC236}">
                <a16:creationId xmlns:a16="http://schemas.microsoft.com/office/drawing/2014/main" id="{E4124646-4E73-4DAB-A5DE-D2E6A8E37581}"/>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5B2EB3-37F5-42AA-964F-FF7749367E94}" type="slidenum">
              <a:rPr lang="fr-FR" altLang="fr-FR">
                <a:latin typeface="Calibri" panose="020F0502020204030204" pitchFamily="34" charset="0"/>
              </a:rPr>
              <a:pPr eaLnBrk="1" hangingPunct="1"/>
              <a:t>15</a:t>
            </a:fld>
            <a:endParaRPr lang="fr-FR" altLang="fr-FR">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a:extLst>
              <a:ext uri="{FF2B5EF4-FFF2-40B4-BE49-F238E27FC236}">
                <a16:creationId xmlns:a16="http://schemas.microsoft.com/office/drawing/2014/main" id="{92B44A4B-5E61-4FFA-BF05-946D4944394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Espace réservé des commentaires 2">
            <a:extLst>
              <a:ext uri="{FF2B5EF4-FFF2-40B4-BE49-F238E27FC236}">
                <a16:creationId xmlns:a16="http://schemas.microsoft.com/office/drawing/2014/main" id="{003B4DE4-6D23-412F-9B10-CCDD6978F2B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1204" name="Espace réservé du numéro de diapositive 3">
            <a:extLst>
              <a:ext uri="{FF2B5EF4-FFF2-40B4-BE49-F238E27FC236}">
                <a16:creationId xmlns:a16="http://schemas.microsoft.com/office/drawing/2014/main" id="{E9493CBB-AEB2-4320-B601-4E70A3B7CDAD}"/>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EAA4F14-2E20-4A9B-A1CD-88BF46224ADC}" type="slidenum">
              <a:rPr lang="fr-FR" altLang="fr-FR">
                <a:latin typeface="Calibri" panose="020F0502020204030204" pitchFamily="34" charset="0"/>
              </a:rPr>
              <a:pPr eaLnBrk="1" hangingPunct="1"/>
              <a:t>16</a:t>
            </a:fld>
            <a:endParaRPr lang="fr-FR" altLang="fr-FR">
              <a:latin typeface="Calibri" panose="020F050202020403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a:extLst>
              <a:ext uri="{FF2B5EF4-FFF2-40B4-BE49-F238E27FC236}">
                <a16:creationId xmlns:a16="http://schemas.microsoft.com/office/drawing/2014/main" id="{EF17856F-002F-4607-BE17-D6B7D78CAD7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Espace réservé des commentaires 2">
            <a:extLst>
              <a:ext uri="{FF2B5EF4-FFF2-40B4-BE49-F238E27FC236}">
                <a16:creationId xmlns:a16="http://schemas.microsoft.com/office/drawing/2014/main" id="{7C64853B-C923-48A7-AF03-86D6445CB12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2228" name="Espace réservé du numéro de diapositive 3">
            <a:extLst>
              <a:ext uri="{FF2B5EF4-FFF2-40B4-BE49-F238E27FC236}">
                <a16:creationId xmlns:a16="http://schemas.microsoft.com/office/drawing/2014/main" id="{D1F644D8-910B-4002-81BE-D14FE70142C2}"/>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038EA58-3534-4E5A-A7E8-F6104294AFE5}" type="slidenum">
              <a:rPr lang="fr-FR" altLang="fr-FR">
                <a:latin typeface="Calibri" panose="020F0502020204030204" pitchFamily="34" charset="0"/>
              </a:rPr>
              <a:pPr eaLnBrk="1" hangingPunct="1"/>
              <a:t>17</a:t>
            </a:fld>
            <a:endParaRPr lang="fr-FR" altLang="fr-FR">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a:extLst>
              <a:ext uri="{FF2B5EF4-FFF2-40B4-BE49-F238E27FC236}">
                <a16:creationId xmlns:a16="http://schemas.microsoft.com/office/drawing/2014/main" id="{D07797BE-7FBF-48F2-B541-B2EEB16982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Espace réservé des commentaires 2">
            <a:extLst>
              <a:ext uri="{FF2B5EF4-FFF2-40B4-BE49-F238E27FC236}">
                <a16:creationId xmlns:a16="http://schemas.microsoft.com/office/drawing/2014/main" id="{9F088F6A-CE91-4C6F-B493-B0AAD28C3F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3252" name="Espace réservé du numéro de diapositive 3">
            <a:extLst>
              <a:ext uri="{FF2B5EF4-FFF2-40B4-BE49-F238E27FC236}">
                <a16:creationId xmlns:a16="http://schemas.microsoft.com/office/drawing/2014/main" id="{B20EC60F-80B0-40CB-9CF1-DB50941B31A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09A31B7-CF3F-4A18-9CC6-69143C50150A}" type="slidenum">
              <a:rPr lang="fr-FR" altLang="fr-FR">
                <a:latin typeface="Calibri" panose="020F0502020204030204" pitchFamily="34" charset="0"/>
              </a:rPr>
              <a:pPr eaLnBrk="1" hangingPunct="1"/>
              <a:t>18</a:t>
            </a:fld>
            <a:endParaRPr lang="fr-FR" altLang="fr-FR">
              <a:latin typeface="Calibri" panose="020F050202020403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a:extLst>
              <a:ext uri="{FF2B5EF4-FFF2-40B4-BE49-F238E27FC236}">
                <a16:creationId xmlns:a16="http://schemas.microsoft.com/office/drawing/2014/main" id="{037EC087-4C2B-425B-A221-0E3B5DE750D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Espace réservé des commentaires 2">
            <a:extLst>
              <a:ext uri="{FF2B5EF4-FFF2-40B4-BE49-F238E27FC236}">
                <a16:creationId xmlns:a16="http://schemas.microsoft.com/office/drawing/2014/main" id="{1EDB4848-5E73-4780-AFA8-D995BF28AAD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4276" name="Espace réservé du numéro de diapositive 3">
            <a:extLst>
              <a:ext uri="{FF2B5EF4-FFF2-40B4-BE49-F238E27FC236}">
                <a16:creationId xmlns:a16="http://schemas.microsoft.com/office/drawing/2014/main" id="{5959E9B0-AFAF-4F19-9022-F6EC7BFE0EC7}"/>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17C1D9D-3828-461E-B07C-38D265680295}" type="slidenum">
              <a:rPr lang="fr-FR" altLang="fr-FR">
                <a:latin typeface="Calibri" panose="020F0502020204030204" pitchFamily="34" charset="0"/>
              </a:rPr>
              <a:pPr eaLnBrk="1" hangingPunct="1"/>
              <a:t>19</a:t>
            </a:fld>
            <a:endParaRPr lang="fr-FR" altLang="fr-FR">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Espace réservé de l'image des diapositives 1">
            <a:extLst>
              <a:ext uri="{FF2B5EF4-FFF2-40B4-BE49-F238E27FC236}">
                <a16:creationId xmlns:a16="http://schemas.microsoft.com/office/drawing/2014/main" id="{04E92294-2F00-49A7-834B-730D32B25C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Espace réservé des commentaires 2">
            <a:extLst>
              <a:ext uri="{FF2B5EF4-FFF2-40B4-BE49-F238E27FC236}">
                <a16:creationId xmlns:a16="http://schemas.microsoft.com/office/drawing/2014/main" id="{E79CB52E-5F56-44AC-8BE3-C631602187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6868" name="Espace réservé du numéro de diapositive 3">
            <a:extLst>
              <a:ext uri="{FF2B5EF4-FFF2-40B4-BE49-F238E27FC236}">
                <a16:creationId xmlns:a16="http://schemas.microsoft.com/office/drawing/2014/main" id="{0BE48D4E-5568-4301-86CC-7826338A4889}"/>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EBAE179-2F69-4E25-947F-3813DC8C8CF9}" type="slidenum">
              <a:rPr lang="fr-FR" altLang="fr-FR">
                <a:latin typeface="Calibri" panose="020F0502020204030204" pitchFamily="34" charset="0"/>
              </a:rPr>
              <a:pPr eaLnBrk="1" hangingPunct="1"/>
              <a:t>2</a:t>
            </a:fld>
            <a:endParaRPr lang="fr-FR" altLang="fr-FR">
              <a:latin typeface="Calibri" panose="020F050202020403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37ABF883-2860-496E-89E0-B636965DF1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Espace réservé des commentaires 2">
            <a:extLst>
              <a:ext uri="{FF2B5EF4-FFF2-40B4-BE49-F238E27FC236}">
                <a16:creationId xmlns:a16="http://schemas.microsoft.com/office/drawing/2014/main" id="{0C8DC2DC-3A38-4685-B3B9-91FBE5EADD5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5300" name="Espace réservé du numéro de diapositive 3">
            <a:extLst>
              <a:ext uri="{FF2B5EF4-FFF2-40B4-BE49-F238E27FC236}">
                <a16:creationId xmlns:a16="http://schemas.microsoft.com/office/drawing/2014/main" id="{76E50BFF-9D15-4A78-8925-94F5B710D1BD}"/>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03E3632-BC95-468E-9E0E-9FF05162C1D8}" type="slidenum">
              <a:rPr lang="fr-FR" altLang="fr-FR">
                <a:latin typeface="Calibri" panose="020F0502020204030204" pitchFamily="34" charset="0"/>
              </a:rPr>
              <a:pPr eaLnBrk="1" hangingPunct="1"/>
              <a:t>20</a:t>
            </a:fld>
            <a:endParaRPr lang="fr-FR" altLang="fr-FR">
              <a:latin typeface="Calibri" panose="020F050202020403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129B5947-97E1-4853-AC27-CD0B79B780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Espace réservé des commentaires 2">
            <a:extLst>
              <a:ext uri="{FF2B5EF4-FFF2-40B4-BE49-F238E27FC236}">
                <a16:creationId xmlns:a16="http://schemas.microsoft.com/office/drawing/2014/main" id="{7F2CC5D0-659A-4894-9D28-F52B8F6DE7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6324" name="Espace réservé du numéro de diapositive 3">
            <a:extLst>
              <a:ext uri="{FF2B5EF4-FFF2-40B4-BE49-F238E27FC236}">
                <a16:creationId xmlns:a16="http://schemas.microsoft.com/office/drawing/2014/main" id="{ED635817-3FA4-4D15-8AFA-852A52A13E5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F2EE3D6-9962-4540-8B68-A94E27F9E4B4}" type="slidenum">
              <a:rPr lang="fr-FR" altLang="fr-FR">
                <a:latin typeface="Calibri" panose="020F0502020204030204" pitchFamily="34" charset="0"/>
              </a:rPr>
              <a:pPr eaLnBrk="1" hangingPunct="1"/>
              <a:t>21</a:t>
            </a:fld>
            <a:endParaRPr lang="fr-FR" altLang="fr-FR">
              <a:latin typeface="Calibri" panose="020F050202020403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a:extLst>
              <a:ext uri="{FF2B5EF4-FFF2-40B4-BE49-F238E27FC236}">
                <a16:creationId xmlns:a16="http://schemas.microsoft.com/office/drawing/2014/main" id="{E19E06D4-FCB5-4472-B84F-5C905ACA5C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Espace réservé des commentaires 2">
            <a:extLst>
              <a:ext uri="{FF2B5EF4-FFF2-40B4-BE49-F238E27FC236}">
                <a16:creationId xmlns:a16="http://schemas.microsoft.com/office/drawing/2014/main" id="{EFA2D81B-6D80-4A2F-AD4E-C40BCBE9D9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7348" name="Espace réservé du numéro de diapositive 3">
            <a:extLst>
              <a:ext uri="{FF2B5EF4-FFF2-40B4-BE49-F238E27FC236}">
                <a16:creationId xmlns:a16="http://schemas.microsoft.com/office/drawing/2014/main" id="{FB12B166-6B9B-427D-8E72-CBB149B80F2F}"/>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ED8A3BB-A426-48A3-8C9A-2233C6B290CB}" type="slidenum">
              <a:rPr lang="fr-FR" altLang="fr-FR">
                <a:latin typeface="Calibri" panose="020F0502020204030204" pitchFamily="34" charset="0"/>
              </a:rPr>
              <a:pPr eaLnBrk="1" hangingPunct="1"/>
              <a:t>22</a:t>
            </a:fld>
            <a:endParaRPr lang="fr-FR" altLang="fr-FR">
              <a:latin typeface="Calibri" panose="020F050202020403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a:extLst>
              <a:ext uri="{FF2B5EF4-FFF2-40B4-BE49-F238E27FC236}">
                <a16:creationId xmlns:a16="http://schemas.microsoft.com/office/drawing/2014/main" id="{821EF8E8-0F18-49ED-8DED-28F9B66193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Espace réservé des commentaires 2">
            <a:extLst>
              <a:ext uri="{FF2B5EF4-FFF2-40B4-BE49-F238E27FC236}">
                <a16:creationId xmlns:a16="http://schemas.microsoft.com/office/drawing/2014/main" id="{720D6B09-1F5B-42C5-8CAC-BCFCC77483D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8372" name="Espace réservé du numéro de diapositive 3">
            <a:extLst>
              <a:ext uri="{FF2B5EF4-FFF2-40B4-BE49-F238E27FC236}">
                <a16:creationId xmlns:a16="http://schemas.microsoft.com/office/drawing/2014/main" id="{05124FA6-C90C-4B74-B329-96E8983EECAE}"/>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F4873E3-04CC-447D-B3B8-CD72D668162F}" type="slidenum">
              <a:rPr lang="fr-FR" altLang="fr-FR">
                <a:latin typeface="Calibri" panose="020F0502020204030204" pitchFamily="34" charset="0"/>
              </a:rPr>
              <a:pPr eaLnBrk="1" hangingPunct="1"/>
              <a:t>23</a:t>
            </a:fld>
            <a:endParaRPr lang="fr-FR" altLang="fr-FR">
              <a:latin typeface="Calibri" panose="020F050202020403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a:extLst>
              <a:ext uri="{FF2B5EF4-FFF2-40B4-BE49-F238E27FC236}">
                <a16:creationId xmlns:a16="http://schemas.microsoft.com/office/drawing/2014/main" id="{FE173146-01FC-405F-8A82-2505055A37E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Espace réservé des commentaires 2">
            <a:extLst>
              <a:ext uri="{FF2B5EF4-FFF2-40B4-BE49-F238E27FC236}">
                <a16:creationId xmlns:a16="http://schemas.microsoft.com/office/drawing/2014/main" id="{CB36C152-32C0-4F9D-8651-DE0AEF3AAE4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59396" name="Espace réservé du numéro de diapositive 3">
            <a:extLst>
              <a:ext uri="{FF2B5EF4-FFF2-40B4-BE49-F238E27FC236}">
                <a16:creationId xmlns:a16="http://schemas.microsoft.com/office/drawing/2014/main" id="{689505B5-B6F5-47F2-994F-B280FBA978C3}"/>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B3E3BE9-1BFD-48EF-B9CF-4E671BE2440D}" type="slidenum">
              <a:rPr lang="fr-FR" altLang="fr-FR">
                <a:latin typeface="Calibri" panose="020F0502020204030204" pitchFamily="34" charset="0"/>
              </a:rPr>
              <a:pPr eaLnBrk="1" hangingPunct="1"/>
              <a:t>24</a:t>
            </a:fld>
            <a:endParaRPr lang="fr-FR" altLang="fr-FR">
              <a:latin typeface="Calibri" panose="020F050202020403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a:extLst>
              <a:ext uri="{FF2B5EF4-FFF2-40B4-BE49-F238E27FC236}">
                <a16:creationId xmlns:a16="http://schemas.microsoft.com/office/drawing/2014/main" id="{5C29D808-0967-41AB-9461-FF30D512C5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Espace réservé des commentaires 2">
            <a:extLst>
              <a:ext uri="{FF2B5EF4-FFF2-40B4-BE49-F238E27FC236}">
                <a16:creationId xmlns:a16="http://schemas.microsoft.com/office/drawing/2014/main" id="{549A5942-7527-4B81-AD2A-F3CF29AA34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0420" name="Espace réservé du numéro de diapositive 3">
            <a:extLst>
              <a:ext uri="{FF2B5EF4-FFF2-40B4-BE49-F238E27FC236}">
                <a16:creationId xmlns:a16="http://schemas.microsoft.com/office/drawing/2014/main" id="{4EB5986C-7EC4-435C-BF4C-1854B93941C8}"/>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83A88D-0F5C-4E57-BD62-0EE141AE7340}" type="slidenum">
              <a:rPr lang="fr-FR" altLang="fr-FR">
                <a:latin typeface="Calibri" panose="020F0502020204030204" pitchFamily="34" charset="0"/>
              </a:rPr>
              <a:pPr eaLnBrk="1" hangingPunct="1"/>
              <a:t>25</a:t>
            </a:fld>
            <a:endParaRPr lang="fr-FR" altLang="fr-FR">
              <a:latin typeface="Calibri" panose="020F050202020403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a:extLst>
              <a:ext uri="{FF2B5EF4-FFF2-40B4-BE49-F238E27FC236}">
                <a16:creationId xmlns:a16="http://schemas.microsoft.com/office/drawing/2014/main" id="{18B50D23-F38B-42B3-A887-A92FB707DCB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Espace réservé des commentaires 2">
            <a:extLst>
              <a:ext uri="{FF2B5EF4-FFF2-40B4-BE49-F238E27FC236}">
                <a16:creationId xmlns:a16="http://schemas.microsoft.com/office/drawing/2014/main" id="{5E089FDE-3D80-4043-929F-6666994389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1444" name="Espace réservé du numéro de diapositive 3">
            <a:extLst>
              <a:ext uri="{FF2B5EF4-FFF2-40B4-BE49-F238E27FC236}">
                <a16:creationId xmlns:a16="http://schemas.microsoft.com/office/drawing/2014/main" id="{61F8FC83-A7D6-4579-B8D8-BB2E3F52189F}"/>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33EC575-6488-46B9-B9D8-8661EA4E927C}" type="slidenum">
              <a:rPr lang="fr-FR" altLang="fr-FR">
                <a:latin typeface="Calibri" panose="020F0502020204030204" pitchFamily="34" charset="0"/>
              </a:rPr>
              <a:pPr eaLnBrk="1" hangingPunct="1"/>
              <a:t>26</a:t>
            </a:fld>
            <a:endParaRPr lang="fr-FR" altLang="fr-FR">
              <a:latin typeface="Calibri" panose="020F050202020403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a:extLst>
              <a:ext uri="{FF2B5EF4-FFF2-40B4-BE49-F238E27FC236}">
                <a16:creationId xmlns:a16="http://schemas.microsoft.com/office/drawing/2014/main" id="{1A179439-EBB6-4E70-8ADC-9C7EBB461D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Espace réservé des commentaires 2">
            <a:extLst>
              <a:ext uri="{FF2B5EF4-FFF2-40B4-BE49-F238E27FC236}">
                <a16:creationId xmlns:a16="http://schemas.microsoft.com/office/drawing/2014/main" id="{55CCBFBB-9D11-4757-8F08-555FA84D38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2468" name="Espace réservé du numéro de diapositive 3">
            <a:extLst>
              <a:ext uri="{FF2B5EF4-FFF2-40B4-BE49-F238E27FC236}">
                <a16:creationId xmlns:a16="http://schemas.microsoft.com/office/drawing/2014/main" id="{CD6FE468-D6F1-43CC-A35F-950B1E4A651F}"/>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DCE9FD2-F6BA-4F26-9145-AD4D7A884EE1}" type="slidenum">
              <a:rPr lang="fr-FR" altLang="fr-FR">
                <a:latin typeface="Calibri" panose="020F0502020204030204" pitchFamily="34" charset="0"/>
              </a:rPr>
              <a:pPr eaLnBrk="1" hangingPunct="1"/>
              <a:t>27</a:t>
            </a:fld>
            <a:endParaRPr lang="fr-FR" altLang="fr-FR">
              <a:latin typeface="Calibri" panose="020F0502020204030204"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a:extLst>
              <a:ext uri="{FF2B5EF4-FFF2-40B4-BE49-F238E27FC236}">
                <a16:creationId xmlns:a16="http://schemas.microsoft.com/office/drawing/2014/main" id="{41168CD1-65A0-41EE-A19F-87CED1C34C7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Espace réservé des commentaires 2">
            <a:extLst>
              <a:ext uri="{FF2B5EF4-FFF2-40B4-BE49-F238E27FC236}">
                <a16:creationId xmlns:a16="http://schemas.microsoft.com/office/drawing/2014/main" id="{D63BFF2F-0821-4F53-BA79-ECE595A123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3492" name="Espace réservé du numéro de diapositive 3">
            <a:extLst>
              <a:ext uri="{FF2B5EF4-FFF2-40B4-BE49-F238E27FC236}">
                <a16:creationId xmlns:a16="http://schemas.microsoft.com/office/drawing/2014/main" id="{4E13C556-19F5-48F3-AC1B-95103A35E922}"/>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A24C069-F3D3-4381-B6D7-3E54E1DD0913}" type="slidenum">
              <a:rPr lang="fr-FR" altLang="fr-FR">
                <a:latin typeface="Calibri" panose="020F0502020204030204" pitchFamily="34" charset="0"/>
              </a:rPr>
              <a:pPr eaLnBrk="1" hangingPunct="1"/>
              <a:t>28</a:t>
            </a:fld>
            <a:endParaRPr lang="fr-FR" altLang="fr-FR">
              <a:latin typeface="Calibri" panose="020F0502020204030204"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a:extLst>
              <a:ext uri="{FF2B5EF4-FFF2-40B4-BE49-F238E27FC236}">
                <a16:creationId xmlns:a16="http://schemas.microsoft.com/office/drawing/2014/main" id="{68387B53-66AD-4DA7-83B5-740249B7E6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Espace réservé des commentaires 2">
            <a:extLst>
              <a:ext uri="{FF2B5EF4-FFF2-40B4-BE49-F238E27FC236}">
                <a16:creationId xmlns:a16="http://schemas.microsoft.com/office/drawing/2014/main" id="{0FAA911B-C6E4-4AE6-969E-BE52F8938A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4516" name="Espace réservé du numéro de diapositive 3">
            <a:extLst>
              <a:ext uri="{FF2B5EF4-FFF2-40B4-BE49-F238E27FC236}">
                <a16:creationId xmlns:a16="http://schemas.microsoft.com/office/drawing/2014/main" id="{D3FBB6D9-1D99-4ECF-8054-8B5152711A25}"/>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1BC190E-8399-4375-917A-9A1CE17D89EA}" type="slidenum">
              <a:rPr lang="fr-FR" altLang="fr-FR">
                <a:latin typeface="Calibri" panose="020F0502020204030204" pitchFamily="34" charset="0"/>
              </a:rPr>
              <a:pPr eaLnBrk="1" hangingPunct="1"/>
              <a:t>29</a:t>
            </a:fld>
            <a:endParaRPr lang="fr-FR" altLang="fr-FR">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e l'image des diapositives 1">
            <a:extLst>
              <a:ext uri="{FF2B5EF4-FFF2-40B4-BE49-F238E27FC236}">
                <a16:creationId xmlns:a16="http://schemas.microsoft.com/office/drawing/2014/main" id="{3743069A-2C5D-4BFE-814B-0FDCAC5FD2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Espace réservé des commentaires 2">
            <a:extLst>
              <a:ext uri="{FF2B5EF4-FFF2-40B4-BE49-F238E27FC236}">
                <a16:creationId xmlns:a16="http://schemas.microsoft.com/office/drawing/2014/main" id="{0D44917C-6DF9-4CE6-8898-7ABD8E44D2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7892" name="Espace réservé du numéro de diapositive 3">
            <a:extLst>
              <a:ext uri="{FF2B5EF4-FFF2-40B4-BE49-F238E27FC236}">
                <a16:creationId xmlns:a16="http://schemas.microsoft.com/office/drawing/2014/main" id="{033C83A2-BD6B-4A2E-BB5C-727C330D720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0D3163A-3BAA-43ED-A9E7-82BCBC883058}" type="slidenum">
              <a:rPr lang="fr-FR" altLang="fr-FR">
                <a:latin typeface="Calibri" panose="020F0502020204030204" pitchFamily="34" charset="0"/>
              </a:rPr>
              <a:pPr eaLnBrk="1" hangingPunct="1"/>
              <a:t>3</a:t>
            </a:fld>
            <a:endParaRPr lang="fr-FR" altLang="fr-FR">
              <a:latin typeface="Calibri" panose="020F050202020403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a:extLst>
              <a:ext uri="{FF2B5EF4-FFF2-40B4-BE49-F238E27FC236}">
                <a16:creationId xmlns:a16="http://schemas.microsoft.com/office/drawing/2014/main" id="{B011A3A7-C1A7-4BC3-B5A9-B278609C7A3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Espace réservé des commentaires 2">
            <a:extLst>
              <a:ext uri="{FF2B5EF4-FFF2-40B4-BE49-F238E27FC236}">
                <a16:creationId xmlns:a16="http://schemas.microsoft.com/office/drawing/2014/main" id="{AC6884EC-2ED7-4332-8EDB-80E9AEBFB03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5540" name="Espace réservé du numéro de diapositive 3">
            <a:extLst>
              <a:ext uri="{FF2B5EF4-FFF2-40B4-BE49-F238E27FC236}">
                <a16:creationId xmlns:a16="http://schemas.microsoft.com/office/drawing/2014/main" id="{A7B5E821-2FC6-4352-A0D5-1B495E827E93}"/>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2EFB353-69AB-4EAB-A822-EE7905025787}" type="slidenum">
              <a:rPr lang="fr-FR" altLang="fr-FR">
                <a:latin typeface="Calibri" panose="020F0502020204030204" pitchFamily="34" charset="0"/>
              </a:rPr>
              <a:pPr eaLnBrk="1" hangingPunct="1"/>
              <a:t>30</a:t>
            </a:fld>
            <a:endParaRPr lang="fr-FR" altLang="fr-FR">
              <a:latin typeface="Calibri" panose="020F0502020204030204"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a:extLst>
              <a:ext uri="{FF2B5EF4-FFF2-40B4-BE49-F238E27FC236}">
                <a16:creationId xmlns:a16="http://schemas.microsoft.com/office/drawing/2014/main" id="{1D2CCE78-32AD-43A7-B888-B6B5815F7F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Espace réservé des commentaires 2">
            <a:extLst>
              <a:ext uri="{FF2B5EF4-FFF2-40B4-BE49-F238E27FC236}">
                <a16:creationId xmlns:a16="http://schemas.microsoft.com/office/drawing/2014/main" id="{93FF454D-8F30-48E8-AD00-5AD294754A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6564" name="Espace réservé du numéro de diapositive 3">
            <a:extLst>
              <a:ext uri="{FF2B5EF4-FFF2-40B4-BE49-F238E27FC236}">
                <a16:creationId xmlns:a16="http://schemas.microsoft.com/office/drawing/2014/main" id="{A697133A-2A4B-4271-A7A1-4011F9FF41F1}"/>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6650069-62E4-4031-AABF-58B3A7BCB272}" type="slidenum">
              <a:rPr lang="fr-FR" altLang="fr-FR">
                <a:latin typeface="Calibri" panose="020F0502020204030204" pitchFamily="34" charset="0"/>
              </a:rPr>
              <a:pPr eaLnBrk="1" hangingPunct="1"/>
              <a:t>31</a:t>
            </a:fld>
            <a:endParaRPr lang="fr-FR" altLang="fr-FR">
              <a:latin typeface="Calibri" panose="020F050202020403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a:extLst>
              <a:ext uri="{FF2B5EF4-FFF2-40B4-BE49-F238E27FC236}">
                <a16:creationId xmlns:a16="http://schemas.microsoft.com/office/drawing/2014/main" id="{C52A46F3-E0D8-4C38-9726-8E0E333167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Espace réservé des commentaires 2">
            <a:extLst>
              <a:ext uri="{FF2B5EF4-FFF2-40B4-BE49-F238E27FC236}">
                <a16:creationId xmlns:a16="http://schemas.microsoft.com/office/drawing/2014/main" id="{0AC256D7-951E-455F-A937-71524CE8842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67588" name="Espace réservé du numéro de diapositive 3">
            <a:extLst>
              <a:ext uri="{FF2B5EF4-FFF2-40B4-BE49-F238E27FC236}">
                <a16:creationId xmlns:a16="http://schemas.microsoft.com/office/drawing/2014/main" id="{0B22520A-5F3F-42A9-85FB-E8129F46DA1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833BFE4-FAE9-45EC-8DAE-7C9812A4CCC5}" type="slidenum">
              <a:rPr lang="fr-FR" altLang="fr-FR">
                <a:latin typeface="Calibri" panose="020F0502020204030204" pitchFamily="34" charset="0"/>
              </a:rPr>
              <a:pPr eaLnBrk="1" hangingPunct="1"/>
              <a:t>32</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Espace réservé de l'image des diapositives 1">
            <a:extLst>
              <a:ext uri="{FF2B5EF4-FFF2-40B4-BE49-F238E27FC236}">
                <a16:creationId xmlns:a16="http://schemas.microsoft.com/office/drawing/2014/main" id="{2FB55F6C-F922-48AB-A736-4FAF5255936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Espace réservé des commentaires 2">
            <a:extLst>
              <a:ext uri="{FF2B5EF4-FFF2-40B4-BE49-F238E27FC236}">
                <a16:creationId xmlns:a16="http://schemas.microsoft.com/office/drawing/2014/main" id="{39258107-344A-4A29-84BF-F8C6C9C4A63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8916" name="Espace réservé du numéro de diapositive 3">
            <a:extLst>
              <a:ext uri="{FF2B5EF4-FFF2-40B4-BE49-F238E27FC236}">
                <a16:creationId xmlns:a16="http://schemas.microsoft.com/office/drawing/2014/main" id="{706B9501-B531-4978-B1B8-7BB411D230E9}"/>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C588106-9E5B-49C7-8C98-7A7ECF209978}" type="slidenum">
              <a:rPr lang="fr-FR" altLang="fr-FR">
                <a:latin typeface="Calibri" panose="020F0502020204030204" pitchFamily="34" charset="0"/>
              </a:rPr>
              <a:pPr eaLnBrk="1" hangingPunct="1"/>
              <a:t>4</a:t>
            </a:fld>
            <a:endParaRPr lang="fr-FR" altLang="fr-FR">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a:extLst>
              <a:ext uri="{FF2B5EF4-FFF2-40B4-BE49-F238E27FC236}">
                <a16:creationId xmlns:a16="http://schemas.microsoft.com/office/drawing/2014/main" id="{C09EFFE7-32DB-4165-8E47-507F27C929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Espace réservé des commentaires 2">
            <a:extLst>
              <a:ext uri="{FF2B5EF4-FFF2-40B4-BE49-F238E27FC236}">
                <a16:creationId xmlns:a16="http://schemas.microsoft.com/office/drawing/2014/main" id="{7957E087-F7EA-4411-A901-7897681E9A7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39940" name="Espace réservé du numéro de diapositive 3">
            <a:extLst>
              <a:ext uri="{FF2B5EF4-FFF2-40B4-BE49-F238E27FC236}">
                <a16:creationId xmlns:a16="http://schemas.microsoft.com/office/drawing/2014/main" id="{0CD02C3B-BCF5-4758-A9E9-8B2E0E4CB8B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CE27CBF-5BA4-47E0-95E9-0C0A4D60838D}" type="slidenum">
              <a:rPr lang="fr-FR" altLang="fr-FR">
                <a:latin typeface="Calibri" panose="020F0502020204030204" pitchFamily="34" charset="0"/>
              </a:rPr>
              <a:pPr eaLnBrk="1" hangingPunct="1"/>
              <a:t>5</a:t>
            </a:fld>
            <a:endParaRPr lang="fr-FR" altLang="fr-FR">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a:extLst>
              <a:ext uri="{FF2B5EF4-FFF2-40B4-BE49-F238E27FC236}">
                <a16:creationId xmlns:a16="http://schemas.microsoft.com/office/drawing/2014/main" id="{DF0AAF70-7D73-46B5-A76C-2483696ED93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Espace réservé des commentaires 2">
            <a:extLst>
              <a:ext uri="{FF2B5EF4-FFF2-40B4-BE49-F238E27FC236}">
                <a16:creationId xmlns:a16="http://schemas.microsoft.com/office/drawing/2014/main" id="{BADDAC1F-6018-429F-B912-43BD33837C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0964" name="Espace réservé du numéro de diapositive 3">
            <a:extLst>
              <a:ext uri="{FF2B5EF4-FFF2-40B4-BE49-F238E27FC236}">
                <a16:creationId xmlns:a16="http://schemas.microsoft.com/office/drawing/2014/main" id="{0276BBE3-9118-481D-A77F-779624F4DA0F}"/>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B7A23C5-F495-4570-9AF6-26D1CE754F91}" type="slidenum">
              <a:rPr lang="fr-FR" altLang="fr-FR">
                <a:latin typeface="Calibri" panose="020F0502020204030204" pitchFamily="34" charset="0"/>
              </a:rPr>
              <a:pPr eaLnBrk="1" hangingPunct="1"/>
              <a:t>6</a:t>
            </a:fld>
            <a:endParaRPr lang="fr-FR" altLang="fr-FR">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a:extLst>
              <a:ext uri="{FF2B5EF4-FFF2-40B4-BE49-F238E27FC236}">
                <a16:creationId xmlns:a16="http://schemas.microsoft.com/office/drawing/2014/main" id="{8DD168E1-D90C-4E82-AB70-1CCF03F400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Espace réservé des commentaires 2">
            <a:extLst>
              <a:ext uri="{FF2B5EF4-FFF2-40B4-BE49-F238E27FC236}">
                <a16:creationId xmlns:a16="http://schemas.microsoft.com/office/drawing/2014/main" id="{70066216-8730-4A64-90FD-76E554FED7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1988" name="Espace réservé du numéro de diapositive 3">
            <a:extLst>
              <a:ext uri="{FF2B5EF4-FFF2-40B4-BE49-F238E27FC236}">
                <a16:creationId xmlns:a16="http://schemas.microsoft.com/office/drawing/2014/main" id="{73D4C271-9602-47F2-9F8E-241053C85AC1}"/>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72F4ECB-5C40-4BC1-A4AB-EF60D7D8D372}" type="slidenum">
              <a:rPr lang="fr-FR" altLang="fr-FR">
                <a:latin typeface="Calibri" panose="020F0502020204030204" pitchFamily="34" charset="0"/>
              </a:rPr>
              <a:pPr eaLnBrk="1" hangingPunct="1"/>
              <a:t>7</a:t>
            </a:fld>
            <a:endParaRPr lang="fr-FR" altLang="fr-FR">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a:extLst>
              <a:ext uri="{FF2B5EF4-FFF2-40B4-BE49-F238E27FC236}">
                <a16:creationId xmlns:a16="http://schemas.microsoft.com/office/drawing/2014/main" id="{2E6A13DF-EBB5-437F-824B-FD3D81724C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Espace réservé des commentaires 2">
            <a:extLst>
              <a:ext uri="{FF2B5EF4-FFF2-40B4-BE49-F238E27FC236}">
                <a16:creationId xmlns:a16="http://schemas.microsoft.com/office/drawing/2014/main" id="{3D875E3C-3437-4460-8CFC-BF972F04CB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3012" name="Espace réservé du numéro de diapositive 3">
            <a:extLst>
              <a:ext uri="{FF2B5EF4-FFF2-40B4-BE49-F238E27FC236}">
                <a16:creationId xmlns:a16="http://schemas.microsoft.com/office/drawing/2014/main" id="{91C56C6B-3458-4BFF-A33E-FD0CE7DABF43}"/>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98F1A4F-12CA-4F88-A7B9-E6EF27748C7B}" type="slidenum">
              <a:rPr lang="fr-FR" altLang="fr-FR">
                <a:latin typeface="Calibri" panose="020F0502020204030204" pitchFamily="34" charset="0"/>
              </a:rPr>
              <a:pPr eaLnBrk="1" hangingPunct="1"/>
              <a:t>8</a:t>
            </a:fld>
            <a:endParaRPr lang="fr-FR" altLang="fr-FR">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a:extLst>
              <a:ext uri="{FF2B5EF4-FFF2-40B4-BE49-F238E27FC236}">
                <a16:creationId xmlns:a16="http://schemas.microsoft.com/office/drawing/2014/main" id="{DC9AE16A-3E4A-4572-BE4B-CD4E80CF6E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Espace réservé des commentaires 2">
            <a:extLst>
              <a:ext uri="{FF2B5EF4-FFF2-40B4-BE49-F238E27FC236}">
                <a16:creationId xmlns:a16="http://schemas.microsoft.com/office/drawing/2014/main" id="{EB1CD3F7-E5AF-45C1-8FB9-48FE24B808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44036" name="Espace réservé du numéro de diapositive 3">
            <a:extLst>
              <a:ext uri="{FF2B5EF4-FFF2-40B4-BE49-F238E27FC236}">
                <a16:creationId xmlns:a16="http://schemas.microsoft.com/office/drawing/2014/main" id="{E6757532-14B2-4DD1-9F0B-1BAB04566F6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4DBF3CC-B331-4DA3-BA47-187A5F77C6A2}" type="slidenum">
              <a:rPr lang="fr-FR" altLang="fr-FR">
                <a:latin typeface="Calibri" panose="020F0502020204030204" pitchFamily="34" charset="0"/>
              </a:rPr>
              <a:pPr eaLnBrk="1" hangingPunct="1"/>
              <a:t>9</a:t>
            </a:fld>
            <a:endParaRPr lang="fr-FR" altLang="fr-FR">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a:extLst>
              <a:ext uri="{FF2B5EF4-FFF2-40B4-BE49-F238E27FC236}">
                <a16:creationId xmlns:a16="http://schemas.microsoft.com/office/drawing/2014/main" id="{452A7390-72F7-4399-AA90-5187D0733280}"/>
              </a:ext>
            </a:extLst>
          </p:cNvPr>
          <p:cNvSpPr>
            <a:spLocks noGrp="1"/>
          </p:cNvSpPr>
          <p:nvPr>
            <p:ph type="dt" sz="half" idx="10"/>
          </p:nvPr>
        </p:nvSpPr>
        <p:spPr/>
        <p:txBody>
          <a:bodyPr/>
          <a:lstStyle>
            <a:lvl1pPr>
              <a:defRPr/>
            </a:lvl1pPr>
          </a:lstStyle>
          <a:p>
            <a:pPr>
              <a:defRPr/>
            </a:pPr>
            <a:fld id="{F2B7F54B-3341-4A49-AAEF-643D2DC8C651}"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B19DE33E-4C5B-4601-9047-32534893E372}"/>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3F233988-CCC9-4C74-9C4D-193B96CC26BF}"/>
              </a:ext>
            </a:extLst>
          </p:cNvPr>
          <p:cNvSpPr>
            <a:spLocks noGrp="1"/>
          </p:cNvSpPr>
          <p:nvPr>
            <p:ph type="sldNum" sz="quarter" idx="12"/>
          </p:nvPr>
        </p:nvSpPr>
        <p:spPr/>
        <p:txBody>
          <a:bodyPr/>
          <a:lstStyle>
            <a:lvl1pPr>
              <a:defRPr/>
            </a:lvl1pPr>
          </a:lstStyle>
          <a:p>
            <a:fld id="{3C3218D5-B66E-4838-8B0E-152D421ABA2C}" type="slidenum">
              <a:rPr lang="fr-FR" altLang="fr-FR"/>
              <a:pPr/>
              <a:t>‹N°›</a:t>
            </a:fld>
            <a:endParaRPr lang="fr-FR" altLang="fr-FR"/>
          </a:p>
        </p:txBody>
      </p:sp>
    </p:spTree>
    <p:extLst>
      <p:ext uri="{BB962C8B-B14F-4D97-AF65-F5344CB8AC3E}">
        <p14:creationId xmlns:p14="http://schemas.microsoft.com/office/powerpoint/2010/main" val="954255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D0C1F78-6473-4C91-88D6-3063E9B26CFE}"/>
              </a:ext>
            </a:extLst>
          </p:cNvPr>
          <p:cNvSpPr>
            <a:spLocks noGrp="1"/>
          </p:cNvSpPr>
          <p:nvPr>
            <p:ph type="dt" sz="half" idx="10"/>
          </p:nvPr>
        </p:nvSpPr>
        <p:spPr/>
        <p:txBody>
          <a:bodyPr/>
          <a:lstStyle>
            <a:lvl1pPr>
              <a:defRPr/>
            </a:lvl1pPr>
          </a:lstStyle>
          <a:p>
            <a:pPr>
              <a:defRPr/>
            </a:pPr>
            <a:fld id="{E9ED450A-DF9D-4F5F-A41D-540961DCBBA8}"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A5108480-6A10-47DE-A5A8-28E8DF1F46B2}"/>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026AB868-282A-47DB-966B-EC8C974237DE}"/>
              </a:ext>
            </a:extLst>
          </p:cNvPr>
          <p:cNvSpPr>
            <a:spLocks noGrp="1"/>
          </p:cNvSpPr>
          <p:nvPr>
            <p:ph type="sldNum" sz="quarter" idx="12"/>
          </p:nvPr>
        </p:nvSpPr>
        <p:spPr/>
        <p:txBody>
          <a:bodyPr/>
          <a:lstStyle>
            <a:lvl1pPr>
              <a:defRPr/>
            </a:lvl1pPr>
          </a:lstStyle>
          <a:p>
            <a:fld id="{CD094CE0-B4BE-426F-AC5B-A654CEA3B3C2}" type="slidenum">
              <a:rPr lang="fr-FR" altLang="fr-FR"/>
              <a:pPr/>
              <a:t>‹N°›</a:t>
            </a:fld>
            <a:endParaRPr lang="fr-FR" altLang="fr-FR"/>
          </a:p>
        </p:txBody>
      </p:sp>
    </p:spTree>
    <p:extLst>
      <p:ext uri="{BB962C8B-B14F-4D97-AF65-F5344CB8AC3E}">
        <p14:creationId xmlns:p14="http://schemas.microsoft.com/office/powerpoint/2010/main" val="1786588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E02E1BF-D199-4B46-B6D9-FD4FB066B658}"/>
              </a:ext>
            </a:extLst>
          </p:cNvPr>
          <p:cNvSpPr>
            <a:spLocks noGrp="1"/>
          </p:cNvSpPr>
          <p:nvPr>
            <p:ph type="dt" sz="half" idx="10"/>
          </p:nvPr>
        </p:nvSpPr>
        <p:spPr/>
        <p:txBody>
          <a:bodyPr/>
          <a:lstStyle>
            <a:lvl1pPr>
              <a:defRPr/>
            </a:lvl1pPr>
          </a:lstStyle>
          <a:p>
            <a:pPr>
              <a:defRPr/>
            </a:pPr>
            <a:fld id="{052D54F3-3ECD-40DB-928C-272E62F6CE0B}"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C3950E2C-1EEB-4C31-9582-6FA803943D78}"/>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82833256-2BF1-4403-952D-E21F4E9B9624}"/>
              </a:ext>
            </a:extLst>
          </p:cNvPr>
          <p:cNvSpPr>
            <a:spLocks noGrp="1"/>
          </p:cNvSpPr>
          <p:nvPr>
            <p:ph type="sldNum" sz="quarter" idx="12"/>
          </p:nvPr>
        </p:nvSpPr>
        <p:spPr/>
        <p:txBody>
          <a:bodyPr/>
          <a:lstStyle>
            <a:lvl1pPr>
              <a:defRPr/>
            </a:lvl1pPr>
          </a:lstStyle>
          <a:p>
            <a:fld id="{C2683AE4-9570-4D37-AF40-BF64F3D5EFB9}" type="slidenum">
              <a:rPr lang="fr-FR" altLang="fr-FR"/>
              <a:pPr/>
              <a:t>‹N°›</a:t>
            </a:fld>
            <a:endParaRPr lang="fr-FR" altLang="fr-FR"/>
          </a:p>
        </p:txBody>
      </p:sp>
    </p:spTree>
    <p:extLst>
      <p:ext uri="{BB962C8B-B14F-4D97-AF65-F5344CB8AC3E}">
        <p14:creationId xmlns:p14="http://schemas.microsoft.com/office/powerpoint/2010/main" val="2779716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3173AE3-B10C-485A-95EA-FFCBDD738915}"/>
              </a:ext>
            </a:extLst>
          </p:cNvPr>
          <p:cNvSpPr>
            <a:spLocks noGrp="1"/>
          </p:cNvSpPr>
          <p:nvPr>
            <p:ph type="dt" sz="half" idx="10"/>
          </p:nvPr>
        </p:nvSpPr>
        <p:spPr/>
        <p:txBody>
          <a:bodyPr/>
          <a:lstStyle>
            <a:lvl1pPr>
              <a:defRPr/>
            </a:lvl1pPr>
          </a:lstStyle>
          <a:p>
            <a:pPr>
              <a:defRPr/>
            </a:pPr>
            <a:fld id="{B060239B-FDB4-459A-88FF-EC559C98B0B0}"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3C6A7A2A-1FA2-4D6E-9712-2EEA03C0E1B8}"/>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0AA3D074-7D8B-4E89-ADA6-148E751BE1B4}"/>
              </a:ext>
            </a:extLst>
          </p:cNvPr>
          <p:cNvSpPr>
            <a:spLocks noGrp="1"/>
          </p:cNvSpPr>
          <p:nvPr>
            <p:ph type="sldNum" sz="quarter" idx="12"/>
          </p:nvPr>
        </p:nvSpPr>
        <p:spPr/>
        <p:txBody>
          <a:bodyPr/>
          <a:lstStyle>
            <a:lvl1pPr>
              <a:defRPr/>
            </a:lvl1pPr>
          </a:lstStyle>
          <a:p>
            <a:fld id="{3FCE9C08-1FAF-4DF1-BE8E-508025430B5A}" type="slidenum">
              <a:rPr lang="fr-FR" altLang="fr-FR"/>
              <a:pPr/>
              <a:t>‹N°›</a:t>
            </a:fld>
            <a:endParaRPr lang="fr-FR" altLang="fr-FR"/>
          </a:p>
        </p:txBody>
      </p:sp>
    </p:spTree>
    <p:extLst>
      <p:ext uri="{BB962C8B-B14F-4D97-AF65-F5344CB8AC3E}">
        <p14:creationId xmlns:p14="http://schemas.microsoft.com/office/powerpoint/2010/main" val="1624428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20D7AC7-8F81-4D82-BCA3-04CBF73FC612}"/>
              </a:ext>
            </a:extLst>
          </p:cNvPr>
          <p:cNvSpPr>
            <a:spLocks noGrp="1"/>
          </p:cNvSpPr>
          <p:nvPr>
            <p:ph type="dt" sz="half" idx="10"/>
          </p:nvPr>
        </p:nvSpPr>
        <p:spPr/>
        <p:txBody>
          <a:bodyPr/>
          <a:lstStyle>
            <a:lvl1pPr>
              <a:defRPr/>
            </a:lvl1pPr>
          </a:lstStyle>
          <a:p>
            <a:pPr>
              <a:defRPr/>
            </a:pPr>
            <a:fld id="{FC18643F-2804-41C2-A242-9E204519DFEA}"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73DB0A1B-FD27-4A0B-B65F-B77BD9450CCD}"/>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18D8C2BB-4A05-44AD-A2F6-6164D1889703}"/>
              </a:ext>
            </a:extLst>
          </p:cNvPr>
          <p:cNvSpPr>
            <a:spLocks noGrp="1"/>
          </p:cNvSpPr>
          <p:nvPr>
            <p:ph type="sldNum" sz="quarter" idx="12"/>
          </p:nvPr>
        </p:nvSpPr>
        <p:spPr/>
        <p:txBody>
          <a:bodyPr/>
          <a:lstStyle>
            <a:lvl1pPr>
              <a:defRPr/>
            </a:lvl1pPr>
          </a:lstStyle>
          <a:p>
            <a:fld id="{D24F8CA1-FD40-4868-99A0-D5A60502400C}" type="slidenum">
              <a:rPr lang="fr-FR" altLang="fr-FR"/>
              <a:pPr/>
              <a:t>‹N°›</a:t>
            </a:fld>
            <a:endParaRPr lang="fr-FR" altLang="fr-FR"/>
          </a:p>
        </p:txBody>
      </p:sp>
    </p:spTree>
    <p:extLst>
      <p:ext uri="{BB962C8B-B14F-4D97-AF65-F5344CB8AC3E}">
        <p14:creationId xmlns:p14="http://schemas.microsoft.com/office/powerpoint/2010/main" val="2145684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16:creationId xmlns:a16="http://schemas.microsoft.com/office/drawing/2014/main" id="{5B399373-88FA-4B72-84EF-FFE3F222CC01}"/>
              </a:ext>
            </a:extLst>
          </p:cNvPr>
          <p:cNvSpPr>
            <a:spLocks noGrp="1"/>
          </p:cNvSpPr>
          <p:nvPr>
            <p:ph type="dt" sz="half" idx="10"/>
          </p:nvPr>
        </p:nvSpPr>
        <p:spPr/>
        <p:txBody>
          <a:bodyPr/>
          <a:lstStyle>
            <a:lvl1pPr>
              <a:defRPr/>
            </a:lvl1pPr>
          </a:lstStyle>
          <a:p>
            <a:pPr>
              <a:defRPr/>
            </a:pPr>
            <a:fld id="{0B3F5EA5-79DA-4252-BEF8-D6CD57890172}" type="datetimeFigureOut">
              <a:rPr lang="fr-FR"/>
              <a:pPr>
                <a:defRPr/>
              </a:pPr>
              <a:t>10/01/2020</a:t>
            </a:fld>
            <a:endParaRPr lang="fr-FR"/>
          </a:p>
        </p:txBody>
      </p:sp>
      <p:sp>
        <p:nvSpPr>
          <p:cNvPr id="6" name="Espace réservé du pied de page 4">
            <a:extLst>
              <a:ext uri="{FF2B5EF4-FFF2-40B4-BE49-F238E27FC236}">
                <a16:creationId xmlns:a16="http://schemas.microsoft.com/office/drawing/2014/main" id="{5D7222F0-A8C0-40AC-807C-52EDE515CE08}"/>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2424CEC2-3EA8-4513-89FE-C5B127EB1231}"/>
              </a:ext>
            </a:extLst>
          </p:cNvPr>
          <p:cNvSpPr>
            <a:spLocks noGrp="1"/>
          </p:cNvSpPr>
          <p:nvPr>
            <p:ph type="sldNum" sz="quarter" idx="12"/>
          </p:nvPr>
        </p:nvSpPr>
        <p:spPr/>
        <p:txBody>
          <a:bodyPr/>
          <a:lstStyle>
            <a:lvl1pPr>
              <a:defRPr/>
            </a:lvl1pPr>
          </a:lstStyle>
          <a:p>
            <a:fld id="{B6757461-7DBE-4807-AFD1-AAC6E0EA083E}" type="slidenum">
              <a:rPr lang="fr-FR" altLang="fr-FR"/>
              <a:pPr/>
              <a:t>‹N°›</a:t>
            </a:fld>
            <a:endParaRPr lang="fr-FR" altLang="fr-FR"/>
          </a:p>
        </p:txBody>
      </p:sp>
    </p:spTree>
    <p:extLst>
      <p:ext uri="{BB962C8B-B14F-4D97-AF65-F5344CB8AC3E}">
        <p14:creationId xmlns:p14="http://schemas.microsoft.com/office/powerpoint/2010/main" val="3758188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16:creationId xmlns:a16="http://schemas.microsoft.com/office/drawing/2014/main" id="{CF5C046B-C0EC-4BA4-A4C2-108C88D999CC}"/>
              </a:ext>
            </a:extLst>
          </p:cNvPr>
          <p:cNvSpPr>
            <a:spLocks noGrp="1"/>
          </p:cNvSpPr>
          <p:nvPr>
            <p:ph type="dt" sz="half" idx="10"/>
          </p:nvPr>
        </p:nvSpPr>
        <p:spPr/>
        <p:txBody>
          <a:bodyPr/>
          <a:lstStyle>
            <a:lvl1pPr>
              <a:defRPr/>
            </a:lvl1pPr>
          </a:lstStyle>
          <a:p>
            <a:pPr>
              <a:defRPr/>
            </a:pPr>
            <a:fld id="{5712AB89-A927-4843-859C-984B4D89D31C}" type="datetimeFigureOut">
              <a:rPr lang="fr-FR"/>
              <a:pPr>
                <a:defRPr/>
              </a:pPr>
              <a:t>10/01/2020</a:t>
            </a:fld>
            <a:endParaRPr lang="fr-FR"/>
          </a:p>
        </p:txBody>
      </p:sp>
      <p:sp>
        <p:nvSpPr>
          <p:cNvPr id="8" name="Espace réservé du pied de page 4">
            <a:extLst>
              <a:ext uri="{FF2B5EF4-FFF2-40B4-BE49-F238E27FC236}">
                <a16:creationId xmlns:a16="http://schemas.microsoft.com/office/drawing/2014/main" id="{B0546DDE-BBDD-47F0-9A63-45DFF04A9BFF}"/>
              </a:ext>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a:extLst>
              <a:ext uri="{FF2B5EF4-FFF2-40B4-BE49-F238E27FC236}">
                <a16:creationId xmlns:a16="http://schemas.microsoft.com/office/drawing/2014/main" id="{FBAA5D4B-08D6-4952-A861-4199BA34E66E}"/>
              </a:ext>
            </a:extLst>
          </p:cNvPr>
          <p:cNvSpPr>
            <a:spLocks noGrp="1"/>
          </p:cNvSpPr>
          <p:nvPr>
            <p:ph type="sldNum" sz="quarter" idx="12"/>
          </p:nvPr>
        </p:nvSpPr>
        <p:spPr/>
        <p:txBody>
          <a:bodyPr/>
          <a:lstStyle>
            <a:lvl1pPr>
              <a:defRPr/>
            </a:lvl1pPr>
          </a:lstStyle>
          <a:p>
            <a:fld id="{A415614D-69B6-4EE0-9B0E-7F8250F91D83}" type="slidenum">
              <a:rPr lang="fr-FR" altLang="fr-FR"/>
              <a:pPr/>
              <a:t>‹N°›</a:t>
            </a:fld>
            <a:endParaRPr lang="fr-FR" altLang="fr-FR"/>
          </a:p>
        </p:txBody>
      </p:sp>
    </p:spTree>
    <p:extLst>
      <p:ext uri="{BB962C8B-B14F-4D97-AF65-F5344CB8AC3E}">
        <p14:creationId xmlns:p14="http://schemas.microsoft.com/office/powerpoint/2010/main" val="2037259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3">
            <a:extLst>
              <a:ext uri="{FF2B5EF4-FFF2-40B4-BE49-F238E27FC236}">
                <a16:creationId xmlns:a16="http://schemas.microsoft.com/office/drawing/2014/main" id="{2BAF8C30-DE1A-4124-8C9E-DAA1F6687FD8}"/>
              </a:ext>
            </a:extLst>
          </p:cNvPr>
          <p:cNvSpPr>
            <a:spLocks noGrp="1"/>
          </p:cNvSpPr>
          <p:nvPr>
            <p:ph type="dt" sz="half" idx="10"/>
          </p:nvPr>
        </p:nvSpPr>
        <p:spPr/>
        <p:txBody>
          <a:bodyPr/>
          <a:lstStyle>
            <a:lvl1pPr>
              <a:defRPr/>
            </a:lvl1pPr>
          </a:lstStyle>
          <a:p>
            <a:pPr>
              <a:defRPr/>
            </a:pPr>
            <a:fld id="{D50604C0-A7FB-4B2D-9DBF-27786A91AA56}" type="datetimeFigureOut">
              <a:rPr lang="fr-FR"/>
              <a:pPr>
                <a:defRPr/>
              </a:pPr>
              <a:t>10/01/2020</a:t>
            </a:fld>
            <a:endParaRPr lang="fr-FR"/>
          </a:p>
        </p:txBody>
      </p:sp>
      <p:sp>
        <p:nvSpPr>
          <p:cNvPr id="4" name="Espace réservé du pied de page 4">
            <a:extLst>
              <a:ext uri="{FF2B5EF4-FFF2-40B4-BE49-F238E27FC236}">
                <a16:creationId xmlns:a16="http://schemas.microsoft.com/office/drawing/2014/main" id="{CF26E15A-FDC5-419B-8F5A-2D55583DE16E}"/>
              </a:ext>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a:extLst>
              <a:ext uri="{FF2B5EF4-FFF2-40B4-BE49-F238E27FC236}">
                <a16:creationId xmlns:a16="http://schemas.microsoft.com/office/drawing/2014/main" id="{D8682087-371E-4375-9F08-036503DE45E2}"/>
              </a:ext>
            </a:extLst>
          </p:cNvPr>
          <p:cNvSpPr>
            <a:spLocks noGrp="1"/>
          </p:cNvSpPr>
          <p:nvPr>
            <p:ph type="sldNum" sz="quarter" idx="12"/>
          </p:nvPr>
        </p:nvSpPr>
        <p:spPr/>
        <p:txBody>
          <a:bodyPr/>
          <a:lstStyle>
            <a:lvl1pPr>
              <a:defRPr/>
            </a:lvl1pPr>
          </a:lstStyle>
          <a:p>
            <a:fld id="{4ADDD9F0-092E-4A25-869C-85D669EEBFD9}" type="slidenum">
              <a:rPr lang="fr-FR" altLang="fr-FR"/>
              <a:pPr/>
              <a:t>‹N°›</a:t>
            </a:fld>
            <a:endParaRPr lang="fr-FR" altLang="fr-FR"/>
          </a:p>
        </p:txBody>
      </p:sp>
    </p:spTree>
    <p:extLst>
      <p:ext uri="{BB962C8B-B14F-4D97-AF65-F5344CB8AC3E}">
        <p14:creationId xmlns:p14="http://schemas.microsoft.com/office/powerpoint/2010/main" val="1826096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16:creationId xmlns:a16="http://schemas.microsoft.com/office/drawing/2014/main" id="{13FB788E-6D0C-4367-A533-50FE41A608C7}"/>
              </a:ext>
            </a:extLst>
          </p:cNvPr>
          <p:cNvSpPr>
            <a:spLocks noGrp="1"/>
          </p:cNvSpPr>
          <p:nvPr>
            <p:ph type="dt" sz="half" idx="10"/>
          </p:nvPr>
        </p:nvSpPr>
        <p:spPr/>
        <p:txBody>
          <a:bodyPr/>
          <a:lstStyle>
            <a:lvl1pPr>
              <a:defRPr/>
            </a:lvl1pPr>
          </a:lstStyle>
          <a:p>
            <a:pPr>
              <a:defRPr/>
            </a:pPr>
            <a:fld id="{C2EF4147-68CB-428D-A694-C5BD4FD2EADF}" type="datetimeFigureOut">
              <a:rPr lang="fr-FR"/>
              <a:pPr>
                <a:defRPr/>
              </a:pPr>
              <a:t>10/01/2020</a:t>
            </a:fld>
            <a:endParaRPr lang="fr-FR"/>
          </a:p>
        </p:txBody>
      </p:sp>
      <p:sp>
        <p:nvSpPr>
          <p:cNvPr id="3" name="Espace réservé du pied de page 4">
            <a:extLst>
              <a:ext uri="{FF2B5EF4-FFF2-40B4-BE49-F238E27FC236}">
                <a16:creationId xmlns:a16="http://schemas.microsoft.com/office/drawing/2014/main" id="{69060701-B50F-4B08-817B-3A78BE61E561}"/>
              </a:ext>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a:extLst>
              <a:ext uri="{FF2B5EF4-FFF2-40B4-BE49-F238E27FC236}">
                <a16:creationId xmlns:a16="http://schemas.microsoft.com/office/drawing/2014/main" id="{115BE459-32EE-48A5-85EF-95BBBE4945C7}"/>
              </a:ext>
            </a:extLst>
          </p:cNvPr>
          <p:cNvSpPr>
            <a:spLocks noGrp="1"/>
          </p:cNvSpPr>
          <p:nvPr>
            <p:ph type="sldNum" sz="quarter" idx="12"/>
          </p:nvPr>
        </p:nvSpPr>
        <p:spPr/>
        <p:txBody>
          <a:bodyPr/>
          <a:lstStyle>
            <a:lvl1pPr>
              <a:defRPr/>
            </a:lvl1pPr>
          </a:lstStyle>
          <a:p>
            <a:fld id="{569ABECC-B5CF-4C6F-A0C3-F96CACFAA673}" type="slidenum">
              <a:rPr lang="fr-FR" altLang="fr-FR"/>
              <a:pPr/>
              <a:t>‹N°›</a:t>
            </a:fld>
            <a:endParaRPr lang="fr-FR" altLang="fr-FR"/>
          </a:p>
        </p:txBody>
      </p:sp>
    </p:spTree>
    <p:extLst>
      <p:ext uri="{BB962C8B-B14F-4D97-AF65-F5344CB8AC3E}">
        <p14:creationId xmlns:p14="http://schemas.microsoft.com/office/powerpoint/2010/main" val="938090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BEA1BF64-15BC-4253-AFDB-B7DEE6101CD0}"/>
              </a:ext>
            </a:extLst>
          </p:cNvPr>
          <p:cNvSpPr>
            <a:spLocks noGrp="1"/>
          </p:cNvSpPr>
          <p:nvPr>
            <p:ph type="dt" sz="half" idx="10"/>
          </p:nvPr>
        </p:nvSpPr>
        <p:spPr/>
        <p:txBody>
          <a:bodyPr/>
          <a:lstStyle>
            <a:lvl1pPr>
              <a:defRPr/>
            </a:lvl1pPr>
          </a:lstStyle>
          <a:p>
            <a:pPr>
              <a:defRPr/>
            </a:pPr>
            <a:fld id="{0EF8C88F-5EC4-482A-86C9-6F487F2D3D4E}" type="datetimeFigureOut">
              <a:rPr lang="fr-FR"/>
              <a:pPr>
                <a:defRPr/>
              </a:pPr>
              <a:t>10/01/2020</a:t>
            </a:fld>
            <a:endParaRPr lang="fr-FR"/>
          </a:p>
        </p:txBody>
      </p:sp>
      <p:sp>
        <p:nvSpPr>
          <p:cNvPr id="6" name="Espace réservé du pied de page 4">
            <a:extLst>
              <a:ext uri="{FF2B5EF4-FFF2-40B4-BE49-F238E27FC236}">
                <a16:creationId xmlns:a16="http://schemas.microsoft.com/office/drawing/2014/main" id="{E35C6B9C-AEF5-4D79-96E2-8054A5271CAB}"/>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D177DD44-2D64-4A56-9713-1AC16A047F70}"/>
              </a:ext>
            </a:extLst>
          </p:cNvPr>
          <p:cNvSpPr>
            <a:spLocks noGrp="1"/>
          </p:cNvSpPr>
          <p:nvPr>
            <p:ph type="sldNum" sz="quarter" idx="12"/>
          </p:nvPr>
        </p:nvSpPr>
        <p:spPr/>
        <p:txBody>
          <a:bodyPr/>
          <a:lstStyle>
            <a:lvl1pPr>
              <a:defRPr/>
            </a:lvl1pPr>
          </a:lstStyle>
          <a:p>
            <a:fld id="{51F6B38E-2184-436D-8C85-BC704F1C2F61}" type="slidenum">
              <a:rPr lang="fr-FR" altLang="fr-FR"/>
              <a:pPr/>
              <a:t>‹N°›</a:t>
            </a:fld>
            <a:endParaRPr lang="fr-FR" altLang="fr-FR"/>
          </a:p>
        </p:txBody>
      </p:sp>
    </p:spTree>
    <p:extLst>
      <p:ext uri="{BB962C8B-B14F-4D97-AF65-F5344CB8AC3E}">
        <p14:creationId xmlns:p14="http://schemas.microsoft.com/office/powerpoint/2010/main" val="40320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CD26B361-DAFB-48ED-B8A7-8B3ED6247779}"/>
              </a:ext>
            </a:extLst>
          </p:cNvPr>
          <p:cNvSpPr>
            <a:spLocks noGrp="1"/>
          </p:cNvSpPr>
          <p:nvPr>
            <p:ph type="dt" sz="half" idx="10"/>
          </p:nvPr>
        </p:nvSpPr>
        <p:spPr/>
        <p:txBody>
          <a:bodyPr/>
          <a:lstStyle>
            <a:lvl1pPr>
              <a:defRPr/>
            </a:lvl1pPr>
          </a:lstStyle>
          <a:p>
            <a:pPr>
              <a:defRPr/>
            </a:pPr>
            <a:fld id="{0B453875-168F-4863-862F-2251EEC6B6F8}" type="datetimeFigureOut">
              <a:rPr lang="fr-FR"/>
              <a:pPr>
                <a:defRPr/>
              </a:pPr>
              <a:t>10/01/2020</a:t>
            </a:fld>
            <a:endParaRPr lang="fr-FR"/>
          </a:p>
        </p:txBody>
      </p:sp>
      <p:sp>
        <p:nvSpPr>
          <p:cNvPr id="6" name="Espace réservé du pied de page 4">
            <a:extLst>
              <a:ext uri="{FF2B5EF4-FFF2-40B4-BE49-F238E27FC236}">
                <a16:creationId xmlns:a16="http://schemas.microsoft.com/office/drawing/2014/main" id="{B9BDC4CB-72B4-4B37-B294-3A1C42F32E2E}"/>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F7B7EB8B-9B94-4190-9B3C-77D4147A2D10}"/>
              </a:ext>
            </a:extLst>
          </p:cNvPr>
          <p:cNvSpPr>
            <a:spLocks noGrp="1"/>
          </p:cNvSpPr>
          <p:nvPr>
            <p:ph type="sldNum" sz="quarter" idx="12"/>
          </p:nvPr>
        </p:nvSpPr>
        <p:spPr/>
        <p:txBody>
          <a:bodyPr/>
          <a:lstStyle>
            <a:lvl1pPr>
              <a:defRPr/>
            </a:lvl1pPr>
          </a:lstStyle>
          <a:p>
            <a:fld id="{E351786C-A947-4B28-8447-8E523E68CD90}" type="slidenum">
              <a:rPr lang="fr-FR" altLang="fr-FR"/>
              <a:pPr/>
              <a:t>‹N°›</a:t>
            </a:fld>
            <a:endParaRPr lang="fr-FR" altLang="fr-FR"/>
          </a:p>
        </p:txBody>
      </p:sp>
    </p:spTree>
    <p:extLst>
      <p:ext uri="{BB962C8B-B14F-4D97-AF65-F5344CB8AC3E}">
        <p14:creationId xmlns:p14="http://schemas.microsoft.com/office/powerpoint/2010/main" val="1977458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a:extLst>
              <a:ext uri="{FF2B5EF4-FFF2-40B4-BE49-F238E27FC236}">
                <a16:creationId xmlns:a16="http://schemas.microsoft.com/office/drawing/2014/main" id="{F53CFE50-0236-4BD5-8124-21F9B0D140D9}"/>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Espace réservé du texte 2">
            <a:extLst>
              <a:ext uri="{FF2B5EF4-FFF2-40B4-BE49-F238E27FC236}">
                <a16:creationId xmlns:a16="http://schemas.microsoft.com/office/drawing/2014/main" id="{BA608F9D-11F5-460A-ACF5-23FF0BC85DA3}"/>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 name="Espace réservé de la date 3">
            <a:extLst>
              <a:ext uri="{FF2B5EF4-FFF2-40B4-BE49-F238E27FC236}">
                <a16:creationId xmlns:a16="http://schemas.microsoft.com/office/drawing/2014/main" id="{61589059-A26A-4001-8551-0C1A88743D73}"/>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341BA37-EDF5-4E88-842C-97B7095CFCED}" type="datetimeFigureOut">
              <a:rPr lang="fr-FR"/>
              <a:pPr>
                <a:defRPr/>
              </a:pPr>
              <a:t>10/01/2020</a:t>
            </a:fld>
            <a:endParaRPr lang="fr-FR"/>
          </a:p>
        </p:txBody>
      </p:sp>
      <p:sp>
        <p:nvSpPr>
          <p:cNvPr id="5" name="Espace réservé du pied de page 4">
            <a:extLst>
              <a:ext uri="{FF2B5EF4-FFF2-40B4-BE49-F238E27FC236}">
                <a16:creationId xmlns:a16="http://schemas.microsoft.com/office/drawing/2014/main" id="{69680A9F-2A8D-4AB8-BCAD-3C4109468DB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a:extLst>
              <a:ext uri="{FF2B5EF4-FFF2-40B4-BE49-F238E27FC236}">
                <a16:creationId xmlns:a16="http://schemas.microsoft.com/office/drawing/2014/main" id="{50AE359C-90F3-4992-8BC9-DF257B829FC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61712419-5F86-438B-A2A3-2D63A1F17F91}"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A639DE3-2B34-40DA-AB86-7B7746B1A434}"/>
              </a:ext>
            </a:extLst>
          </p:cNvPr>
          <p:cNvSpPr>
            <a:spLocks noGrp="1"/>
          </p:cNvSpPr>
          <p:nvPr>
            <p:ph type="ctrTitle"/>
          </p:nvPr>
        </p:nvSpPr>
        <p:spPr>
          <a:xfrm>
            <a:off x="685800" y="2564904"/>
            <a:ext cx="7772400" cy="2578596"/>
          </a:xfrm>
        </p:spPr>
        <p:txBody>
          <a:bodyPr rtlCol="0">
            <a:normAutofit/>
          </a:bodyPr>
          <a:lstStyle/>
          <a:p>
            <a:pPr eaLnBrk="1" fontAlgn="auto" hangingPunct="1">
              <a:spcAft>
                <a:spcPts val="0"/>
              </a:spcAft>
              <a:defRPr/>
            </a:pPr>
            <a:r>
              <a:rPr lang="fr-FR" b="1" dirty="0">
                <a:solidFill>
                  <a:srgbClr val="FF0000"/>
                </a:solidFill>
                <a:latin typeface="Times New Roman" pitchFamily="18" charset="0"/>
                <a:cs typeface="Times New Roman" pitchFamily="18" charset="0"/>
              </a:rPr>
              <a:t>COMMISSION </a:t>
            </a:r>
            <a:br>
              <a:rPr lang="fr-FR" b="1" dirty="0">
                <a:solidFill>
                  <a:srgbClr val="FF0000"/>
                </a:solidFill>
                <a:latin typeface="Times New Roman" pitchFamily="18" charset="0"/>
                <a:cs typeface="Times New Roman" pitchFamily="18" charset="0"/>
              </a:rPr>
            </a:br>
            <a:r>
              <a:rPr lang="fr-FR" b="1" dirty="0">
                <a:solidFill>
                  <a:srgbClr val="FF0000"/>
                </a:solidFill>
                <a:latin typeface="Times New Roman" pitchFamily="18" charset="0"/>
                <a:cs typeface="Times New Roman" pitchFamily="18" charset="0"/>
              </a:rPr>
              <a:t>PARA-KARATE</a:t>
            </a:r>
          </a:p>
        </p:txBody>
      </p:sp>
      <p:pic>
        <p:nvPicPr>
          <p:cNvPr id="4" name="Image 3" descr="Une image contenant dessin&#10;&#10;Description générée automatiquement">
            <a:extLst>
              <a:ext uri="{FF2B5EF4-FFF2-40B4-BE49-F238E27FC236}">
                <a16:creationId xmlns:a16="http://schemas.microsoft.com/office/drawing/2014/main" id="{8850337E-C17B-43DF-A1F6-11B70998DA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3451" y="692696"/>
            <a:ext cx="4337098" cy="194421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55BECF6-9975-4035-A605-7171367C5CD0}"/>
              </a:ext>
            </a:extLst>
          </p:cNvPr>
          <p:cNvSpPr>
            <a:spLocks noGrp="1"/>
          </p:cNvSpPr>
          <p:nvPr>
            <p:ph idx="1"/>
          </p:nvPr>
        </p:nvSpPr>
        <p:spPr>
          <a:xfrm>
            <a:off x="457200" y="571500"/>
            <a:ext cx="8229600" cy="5554663"/>
          </a:xfrm>
        </p:spPr>
        <p:txBody>
          <a:bodyPr rtlCol="0">
            <a:normAutofit fontScale="55000" lnSpcReduction="20000"/>
          </a:bodyPr>
          <a:lstStyle/>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Les capteurs de </a:t>
            </a:r>
            <a:r>
              <a:rPr lang="fr-FR" sz="4400" b="1" u="sng" cap="small" dirty="0" err="1">
                <a:solidFill>
                  <a:schemeClr val="tx2">
                    <a:lumMod val="60000"/>
                    <a:lumOff val="40000"/>
                  </a:schemeClr>
                </a:solidFill>
                <a:latin typeface="Times New Roman" pitchFamily="18" charset="0"/>
                <a:cs typeface="Times New Roman" pitchFamily="18" charset="0"/>
              </a:rPr>
              <a:t>Ruffini</a:t>
            </a:r>
            <a:r>
              <a:rPr lang="fr-FR" sz="4400" cap="small" dirty="0">
                <a:solidFill>
                  <a:schemeClr val="tx2">
                    <a:lumMod val="60000"/>
                    <a:lumOff val="40000"/>
                  </a:schemeClr>
                </a:solidFill>
                <a:latin typeface="Times New Roman" pitchFamily="18" charset="0"/>
                <a:cs typeface="Times New Roman" pitchFamily="18" charset="0"/>
              </a:rPr>
              <a:t> </a:t>
            </a:r>
            <a:r>
              <a:rPr lang="fr-FR" cap="small" dirty="0">
                <a:latin typeface="Times New Roman" pitchFamily="18" charset="0"/>
                <a:cs typeface="Times New Roman" pitchFamily="18" charset="0"/>
              </a:rPr>
              <a:t>: déterminent la profondeur d’enfoncement de la peau, ce qui traduit son degré de raideur superficielle et détermine les conditions de glissement du toucher.</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Les capteurs de </a:t>
            </a:r>
            <a:r>
              <a:rPr lang="fr-FR" sz="4400" b="1" u="sng" cap="small" dirty="0" err="1">
                <a:solidFill>
                  <a:schemeClr val="tx2">
                    <a:lumMod val="60000"/>
                    <a:lumOff val="40000"/>
                  </a:schemeClr>
                </a:solidFill>
                <a:latin typeface="Times New Roman" pitchFamily="18" charset="0"/>
                <a:cs typeface="Times New Roman" pitchFamily="18" charset="0"/>
              </a:rPr>
              <a:t>Merkel</a:t>
            </a:r>
            <a:r>
              <a:rPr lang="fr-FR" sz="4400" cap="small" dirty="0">
                <a:solidFill>
                  <a:schemeClr val="tx2">
                    <a:lumMod val="60000"/>
                    <a:lumOff val="40000"/>
                  </a:schemeClr>
                </a:solidFill>
                <a:latin typeface="Times New Roman" pitchFamily="18" charset="0"/>
                <a:cs typeface="Times New Roman" pitchFamily="18" charset="0"/>
              </a:rPr>
              <a:t> </a:t>
            </a:r>
            <a:r>
              <a:rPr lang="fr-FR" cap="small" dirty="0">
                <a:latin typeface="Times New Roman" pitchFamily="18" charset="0"/>
                <a:cs typeface="Times New Roman" pitchFamily="18" charset="0"/>
              </a:rPr>
              <a:t>ont une structure rigide. Par ailleurs, ils ne sont pas encapsulés ce qui leur permet de donner une réponse de longue durée, à adaptation lente (sous forme de potentiels d'action ou "</a:t>
            </a:r>
            <a:r>
              <a:rPr lang="fr-FR" cap="small" dirty="0" err="1">
                <a:latin typeface="Times New Roman" pitchFamily="18" charset="0"/>
                <a:cs typeface="Times New Roman" pitchFamily="18" charset="0"/>
              </a:rPr>
              <a:t>spikes</a:t>
            </a:r>
            <a:r>
              <a:rPr lang="fr-FR" cap="small" dirty="0">
                <a:latin typeface="Times New Roman" pitchFamily="18" charset="0"/>
                <a:cs typeface="Times New Roman" pitchFamily="18" charset="0"/>
              </a:rPr>
              <a:t>") lorsqu'il y a une déformation mécanique de la peau qui peut être de très faible amplitude, de l'ordre de 1 micron. Cette extrême précision est utilisée par les non-voyants pour lire le braille. Au niveau fréquentiel, leur pic de sensibilité se situe dans la zone de 5 à 15 Hz.</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On voit que l'ensemble des récepteurs cutanés est sensible aux très basses fréquences mécaniques (de 5 Hz à 400 Hz) dont une partie sont celles des sons hyper graves acoustiques que peut percevoir notre ouïe (L0 et L1 de </a:t>
            </a:r>
            <a:r>
              <a:rPr lang="fr-FR" cap="small" dirty="0" err="1">
                <a:latin typeface="Times New Roman" pitchFamily="18" charset="0"/>
                <a:cs typeface="Times New Roman" pitchFamily="18" charset="0"/>
              </a:rPr>
              <a:t>Leipp</a:t>
            </a:r>
            <a:r>
              <a:rPr lang="fr-FR" cap="small" dirty="0">
                <a:latin typeface="Times New Roman" pitchFamily="18" charset="0"/>
                <a:cs typeface="Times New Roman" pitchFamily="18" charset="0"/>
              </a:rPr>
              <a:t>; SB1 et SB2 de </a:t>
            </a:r>
            <a:r>
              <a:rPr lang="fr-FR" cap="small" dirty="0" err="1">
                <a:latin typeface="Times New Roman" pitchFamily="18" charset="0"/>
                <a:cs typeface="Times New Roman" pitchFamily="18" charset="0"/>
              </a:rPr>
              <a:t>Millot</a:t>
            </a:r>
            <a:r>
              <a:rPr lang="fr-FR" cap="small" dirty="0">
                <a:latin typeface="Times New Roman" pitchFamily="18" charset="0"/>
                <a:cs typeface="Times New Roman" pitchFamily="18" charset="0"/>
              </a:rPr>
              <a:t>).</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Quand nous voulons apprécier la douceur d'une surface, notre exécutons un geste d'effleurement avec la main ce qui va faire vibrer nos récepteurs cutanés et produire un bruit qui dépend de la plus ou moins grande rugosité de cette surface.</a:t>
            </a:r>
          </a:p>
          <a:p>
            <a:pPr eaLnBrk="1" fontAlgn="auto" hangingPunct="1">
              <a:spcAft>
                <a:spcPts val="0"/>
              </a:spcAft>
              <a:defRPr/>
            </a:pPr>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2">
            <a:extLst>
              <a:ext uri="{FF2B5EF4-FFF2-40B4-BE49-F238E27FC236}">
                <a16:creationId xmlns:a16="http://schemas.microsoft.com/office/drawing/2014/main" id="{DEDD1DAF-6D94-4E35-AFF3-286B6F53BAE2}"/>
              </a:ext>
            </a:extLst>
          </p:cNvPr>
          <p:cNvSpPr>
            <a:spLocks noGrp="1"/>
          </p:cNvSpPr>
          <p:nvPr>
            <p:ph idx="1"/>
          </p:nvPr>
        </p:nvSpPr>
        <p:spPr>
          <a:xfrm>
            <a:off x="457200" y="214313"/>
            <a:ext cx="8258175" cy="5911850"/>
          </a:xfrm>
        </p:spPr>
        <p:txBody>
          <a:bodyPr/>
          <a:lstStyle/>
          <a:p>
            <a:pPr eaLnBrk="1" hangingPunct="1"/>
            <a:endParaRPr lang="fr-FR" altLang="fr-FR"/>
          </a:p>
        </p:txBody>
      </p:sp>
      <p:pic>
        <p:nvPicPr>
          <p:cNvPr id="12291" name="Image 5">
            <a:extLst>
              <a:ext uri="{FF2B5EF4-FFF2-40B4-BE49-F238E27FC236}">
                <a16:creationId xmlns:a16="http://schemas.microsoft.com/office/drawing/2014/main" id="{E62A31F0-A176-4F7E-BC34-80428B22119E}"/>
              </a:ext>
            </a:extLst>
          </p:cNvPr>
          <p:cNvPicPr>
            <a:picLocks noChangeAspect="1" noChangeArrowheads="1"/>
          </p:cNvPicPr>
          <p:nvPr/>
        </p:nvPicPr>
        <p:blipFill>
          <a:blip r:embed="rId3">
            <a:lum bright="-20000" contrast="34000"/>
            <a:extLst>
              <a:ext uri="{28A0092B-C50C-407E-A947-70E740481C1C}">
                <a14:useLocalDpi xmlns:a14="http://schemas.microsoft.com/office/drawing/2010/main" val="0"/>
              </a:ext>
            </a:extLst>
          </a:blip>
          <a:srcRect/>
          <a:stretch>
            <a:fillRect/>
          </a:stretch>
        </p:blipFill>
        <p:spPr bwMode="auto">
          <a:xfrm>
            <a:off x="642938" y="214313"/>
            <a:ext cx="7643812" cy="614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B7DB07-4FCF-4EF3-9AAB-BAF36DA1002F}"/>
              </a:ext>
            </a:extLst>
          </p:cNvPr>
          <p:cNvSpPr>
            <a:spLocks noGrp="1"/>
          </p:cNvSpPr>
          <p:nvPr>
            <p:ph type="title"/>
          </p:nvPr>
        </p:nvSpPr>
        <p:spPr/>
        <p:txBody>
          <a:bodyPr rtlCol="0">
            <a:normAutofit/>
          </a:bodyPr>
          <a:lstStyle/>
          <a:p>
            <a:pPr eaLnBrk="1" fontAlgn="auto" hangingPunct="1">
              <a:spcAft>
                <a:spcPts val="0"/>
              </a:spcAft>
              <a:defRPr/>
            </a:pPr>
            <a:r>
              <a:rPr lang="fr-FR" b="1" cap="small" dirty="0">
                <a:solidFill>
                  <a:schemeClr val="tx2">
                    <a:lumMod val="60000"/>
                    <a:lumOff val="40000"/>
                  </a:schemeClr>
                </a:solidFill>
                <a:latin typeface="Times New Roman" pitchFamily="18" charset="0"/>
                <a:cs typeface="Times New Roman" pitchFamily="18" charset="0"/>
              </a:rPr>
              <a:t>La surdité</a:t>
            </a:r>
            <a:endParaRPr lang="fr-FR" i="1" cap="small"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D876635C-C4A7-4B28-AEEA-F1BA78BD7A9F}"/>
              </a:ext>
            </a:extLst>
          </p:cNvPr>
          <p:cNvSpPr>
            <a:spLocks noGrp="1"/>
          </p:cNvSpPr>
          <p:nvPr>
            <p:ph idx="1"/>
          </p:nvPr>
        </p:nvSpPr>
        <p:spPr>
          <a:xfrm>
            <a:off x="457200" y="1143000"/>
            <a:ext cx="8229600" cy="5429250"/>
          </a:xfrm>
        </p:spPr>
        <p:txBody>
          <a:bodyPr rtlCol="0">
            <a:normAutofit fontScale="47500" lnSpcReduction="20000"/>
          </a:bodyPr>
          <a:lstStyle/>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Histoire de la Surdité :</a:t>
            </a:r>
            <a:endParaRPr lang="fr-FR" sz="4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4400" b="1" i="1" u="sng" cap="small" dirty="0">
                <a:solidFill>
                  <a:schemeClr val="tx2">
                    <a:lumMod val="60000"/>
                    <a:lumOff val="40000"/>
                  </a:schemeClr>
                </a:solidFill>
                <a:latin typeface="Times New Roman" pitchFamily="18" charset="0"/>
                <a:cs typeface="Times New Roman" pitchFamily="18" charset="0"/>
              </a:rPr>
              <a:t>Moyen Âge</a:t>
            </a:r>
            <a:endParaRPr lang="fr-FR" sz="4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C'est une période pendant laquelle les sourds et leurs signes semblent bien acceptés.</a:t>
            </a:r>
          </a:p>
          <a:p>
            <a:pPr eaLnBrk="1" fontAlgn="auto" hangingPunct="1">
              <a:spcAft>
                <a:spcPts val="0"/>
              </a:spcAft>
              <a:defRPr/>
            </a:pPr>
            <a:r>
              <a:rPr lang="fr-FR" cap="small" dirty="0">
                <a:latin typeface="Times New Roman" pitchFamily="18" charset="0"/>
                <a:cs typeface="Times New Roman" pitchFamily="18" charset="0"/>
              </a:rPr>
              <a:t>Aude de Saint- Loup a retrouvé la trace de cent vingt sourds de l'époque médiévale. Seuls quatre étaient mendiants, tous les autres travaillaient : ils sont ouvriers, drapiers, bouchers, laboureurs, servantes, portiers et même religieux. Au Moyen Âge les sourds ont vraisemblablement été mieux intégrés au monde entendant que ce ne fut le cas au XXe siècle. Le contexte culturel était favorable à l'expression gestuelle au point que parfois on parle du Moyen Âge comme civilisation de geste, même si elle reste dominée par le primat de la parole. De plus il faut savoir que le monastère de l'ordre cistercien, fondé en 1098, oblige ses moines à la règle du silence. Ils communiquent donc entre eux par signes. Leur langue des signes monastique n'a pas de signes en commun avec la LSF.</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Des communautés religieuses accueillent des enfants sourds. Les sourds sont autorisés à utiliser leurs signes pour le baptême, pour se marier et pour prononcer les vœux monastiques. Après qu'au Ve siècle Saint Jérôme eut reconnu que « par les signes et par la conversation quotidienne, par les gestes éloquents de tout le corps, les sourds peuvent comprendre l'Évangile », au XIIIe siècle Thomas d'Aquin dans la Somme théologique, les invites à se confesser par signes.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endParaRPr lang="fr-F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7E0F2C1-4C45-420E-917E-BBD451D0B27F}"/>
              </a:ext>
            </a:extLst>
          </p:cNvPr>
          <p:cNvSpPr>
            <a:spLocks noGrp="1"/>
          </p:cNvSpPr>
          <p:nvPr>
            <p:ph idx="1"/>
          </p:nvPr>
        </p:nvSpPr>
        <p:spPr>
          <a:xfrm>
            <a:off x="457200" y="500063"/>
            <a:ext cx="8229600" cy="5626100"/>
          </a:xfrm>
        </p:spPr>
        <p:txBody>
          <a:bodyPr rtlCol="0">
            <a:normAutofit fontScale="40000" lnSpcReduction="20000"/>
          </a:bodyPr>
          <a:lstStyle/>
          <a:p>
            <a:pPr eaLnBrk="1" fontAlgn="auto" hangingPunct="1">
              <a:spcAft>
                <a:spcPts val="0"/>
              </a:spcAft>
              <a:defRPr/>
            </a:pPr>
            <a:r>
              <a:rPr lang="fr-FR" sz="5000" b="1" i="1" u="sng" cap="small" dirty="0">
                <a:solidFill>
                  <a:schemeClr val="tx2">
                    <a:lumMod val="60000"/>
                    <a:lumOff val="40000"/>
                  </a:schemeClr>
                </a:solidFill>
              </a:rPr>
              <a:t>Au XVIe siècle :</a:t>
            </a:r>
            <a:endParaRPr lang="fr-FR" sz="5000" cap="small" dirty="0">
              <a:solidFill>
                <a:schemeClr val="tx2">
                  <a:lumMod val="60000"/>
                  <a:lumOff val="40000"/>
                </a:schemeClr>
              </a:solidFill>
            </a:endParaRPr>
          </a:p>
          <a:p>
            <a:pPr eaLnBrk="1" fontAlgn="auto" hangingPunct="1">
              <a:spcAft>
                <a:spcPts val="0"/>
              </a:spcAft>
              <a:defRPr/>
            </a:pPr>
            <a:r>
              <a:rPr lang="fr-FR" cap="small" dirty="0"/>
              <a:t> </a:t>
            </a:r>
          </a:p>
          <a:p>
            <a:pPr eaLnBrk="1" fontAlgn="auto" hangingPunct="1">
              <a:spcAft>
                <a:spcPts val="0"/>
              </a:spcAft>
              <a:defRPr/>
            </a:pPr>
            <a:r>
              <a:rPr lang="fr-FR" cap="small" dirty="0"/>
              <a:t>Dans son Traité de la peinture, Léonard de Vinci écrit que ceux là seraient bien enseignés qui imiteraient les mouvements des muets qui parlent avec des mains et des yeux et des sourcils et de toute personne, dans leur volonté d'exprimer le concept de leur âme. Montaigne dit que « nos muets discutent, argumentent, et content des histoires par signes ».</a:t>
            </a:r>
          </a:p>
          <a:p>
            <a:pPr eaLnBrk="1" fontAlgn="auto" hangingPunct="1">
              <a:spcAft>
                <a:spcPts val="0"/>
              </a:spcAft>
              <a:defRPr/>
            </a:pPr>
            <a:r>
              <a:rPr lang="fr-FR" sz="5000" b="1" i="1" u="sng" cap="small" dirty="0">
                <a:solidFill>
                  <a:schemeClr val="tx2">
                    <a:lumMod val="60000"/>
                    <a:lumOff val="40000"/>
                  </a:schemeClr>
                </a:solidFill>
              </a:rPr>
              <a:t>Au XVIIe siècle :</a:t>
            </a:r>
            <a:endParaRPr lang="fr-FR" sz="5000" cap="small" dirty="0">
              <a:solidFill>
                <a:schemeClr val="tx2">
                  <a:lumMod val="60000"/>
                  <a:lumOff val="40000"/>
                </a:schemeClr>
              </a:solidFill>
            </a:endParaRPr>
          </a:p>
          <a:p>
            <a:pPr eaLnBrk="1" fontAlgn="auto" hangingPunct="1">
              <a:spcAft>
                <a:spcPts val="0"/>
              </a:spcAft>
              <a:defRPr/>
            </a:pPr>
            <a:r>
              <a:rPr lang="fr-FR" b="1" cap="small" dirty="0"/>
              <a:t> </a:t>
            </a:r>
            <a:endParaRPr lang="fr-FR" cap="small" dirty="0"/>
          </a:p>
          <a:p>
            <a:pPr eaLnBrk="1" fontAlgn="auto" hangingPunct="1">
              <a:spcAft>
                <a:spcPts val="0"/>
              </a:spcAft>
              <a:defRPr/>
            </a:pPr>
            <a:r>
              <a:rPr lang="fr-FR" cap="small" dirty="0"/>
              <a:t>René Descartes écrit dans une de ses lettres : « je dis parole ou autres signes car les muets se servent de signes en même façon que nous de la voix ». La langue gestuelle utilisée alors par les sourds apparaît donc comme ayant les mêmes qualités que les langues vocales.</a:t>
            </a:r>
          </a:p>
          <a:p>
            <a:pPr eaLnBrk="1" fontAlgn="auto" hangingPunct="1">
              <a:spcAft>
                <a:spcPts val="0"/>
              </a:spcAft>
              <a:defRPr/>
            </a:pPr>
            <a:r>
              <a:rPr lang="fr-FR" i="1" cap="small" dirty="0"/>
              <a:t> </a:t>
            </a:r>
            <a:endParaRPr lang="fr-FR" cap="small" dirty="0"/>
          </a:p>
          <a:p>
            <a:pPr eaLnBrk="1" fontAlgn="auto" hangingPunct="1">
              <a:spcAft>
                <a:spcPts val="0"/>
              </a:spcAft>
              <a:defRPr/>
            </a:pPr>
            <a:r>
              <a:rPr lang="fr-FR" sz="5000" b="1" i="1" u="sng" cap="small" dirty="0">
                <a:solidFill>
                  <a:schemeClr val="tx2">
                    <a:lumMod val="60000"/>
                    <a:lumOff val="40000"/>
                  </a:schemeClr>
                </a:solidFill>
              </a:rPr>
              <a:t>Au XVIIIe siècle :</a:t>
            </a:r>
            <a:endParaRPr lang="fr-FR" sz="5000" cap="small" dirty="0">
              <a:solidFill>
                <a:schemeClr val="tx2">
                  <a:lumMod val="60000"/>
                  <a:lumOff val="40000"/>
                </a:schemeClr>
              </a:solidFill>
            </a:endParaRPr>
          </a:p>
          <a:p>
            <a:pPr eaLnBrk="1" fontAlgn="auto" hangingPunct="1">
              <a:spcAft>
                <a:spcPts val="0"/>
              </a:spcAft>
              <a:defRPr/>
            </a:pPr>
            <a:r>
              <a:rPr lang="fr-FR" cap="small" dirty="0"/>
              <a:t> </a:t>
            </a:r>
          </a:p>
          <a:p>
            <a:pPr eaLnBrk="1" fontAlgn="auto" hangingPunct="1">
              <a:spcAft>
                <a:spcPts val="0"/>
              </a:spcAft>
              <a:defRPr/>
            </a:pPr>
            <a:r>
              <a:rPr lang="fr-FR" cap="small" dirty="0"/>
              <a:t>Condillac voit dans les langues gestuelles les langues premières de l'humanité. Le premier chapitre de sa Grammaire est tout entier consacré au langage d'action, terme qui sera réutilisé pendant tout le XIXe siècle pour désigner la langue des signes.</a:t>
            </a:r>
          </a:p>
          <a:p>
            <a:pPr eaLnBrk="1" fontAlgn="auto" hangingPunct="1">
              <a:spcAft>
                <a:spcPts val="0"/>
              </a:spcAft>
              <a:defRPr/>
            </a:pPr>
            <a:r>
              <a:rPr lang="fr-FR" cap="small" dirty="0"/>
              <a:t> </a:t>
            </a:r>
          </a:p>
          <a:p>
            <a:pPr eaLnBrk="1" fontAlgn="auto" hangingPunct="1">
              <a:spcAft>
                <a:spcPts val="0"/>
              </a:spcAft>
              <a:defRPr/>
            </a:pPr>
            <a:r>
              <a:rPr lang="fr-FR" cap="small" dirty="0"/>
              <a:t>Dans sa Lettre sur les sourds et muets, Denis Diderot dit que pour obtenir « les véritables notions de la formation du langage », il faut aller voir « celui que la nature a privé des facultés d'entendre et de parler ».</a:t>
            </a:r>
          </a:p>
          <a:p>
            <a:pPr eaLnBrk="1" fontAlgn="auto" hangingPunct="1">
              <a:spcAft>
                <a:spcPts val="0"/>
              </a:spcAft>
              <a:defRPr/>
            </a:pPr>
            <a:r>
              <a:rPr lang="fr-FR" cap="small" dirty="0"/>
              <a:t> </a:t>
            </a:r>
          </a:p>
          <a:p>
            <a:pPr eaLnBrk="1" fontAlgn="auto" hangingPunct="1">
              <a:spcAft>
                <a:spcPts val="0"/>
              </a:spcAft>
              <a:defRPr/>
            </a:pPr>
            <a:r>
              <a:rPr lang="fr-FR" cap="small" dirty="0"/>
              <a:t>Jean-Jacques Rousseau fait une analyse d'une étonnante modernité de la langue des signes dans son Essai sur l'origine des langues. C'est dans ce climat intellectuel que s'inscrit l'entreprise d’Abbé de l'Épée (1712-1789). Longtemps isolés et considérés comme idiots par les entendant, l'Abbé de l'Épée — un entendant — les soutient afin que leur soit reconnu l'accès aux Droits de l'homme. Cela se réalise en 1791 ; la Constituante par une loi du 21 et 29 juillet 1791 permettra aux sourds de devenir sur le plan juridique au moins, des citoyens à part entière.</a:t>
            </a:r>
          </a:p>
          <a:p>
            <a:pPr eaLnBrk="1" fontAlgn="auto" hangingPunct="1">
              <a:spcAft>
                <a:spcPts val="0"/>
              </a:spcAft>
              <a:defRPr/>
            </a:pP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43FAB14-7DC6-415F-A0B4-984F6AA235AA}"/>
              </a:ext>
            </a:extLst>
          </p:cNvPr>
          <p:cNvSpPr>
            <a:spLocks noGrp="1"/>
          </p:cNvSpPr>
          <p:nvPr>
            <p:ph type="title"/>
          </p:nvPr>
        </p:nvSpPr>
        <p:spPr>
          <a:xfrm>
            <a:off x="457200" y="274638"/>
            <a:ext cx="8229600" cy="796925"/>
          </a:xfrm>
        </p:spPr>
        <p:txBody>
          <a:bodyPr rtlCol="0">
            <a:normAutofit fontScale="90000"/>
          </a:bodyPr>
          <a:lstStyle/>
          <a:p>
            <a:pPr eaLnBrk="1" fontAlgn="auto" hangingPunct="1">
              <a:spcAft>
                <a:spcPts val="0"/>
              </a:spcAft>
              <a:defRPr/>
            </a:pPr>
            <a:br>
              <a:rPr lang="fr-FR" b="1" i="1" u="sng" cap="small" dirty="0"/>
            </a:br>
            <a:r>
              <a:rPr lang="fr-FR" b="1" i="1" u="sng" cap="small" dirty="0">
                <a:solidFill>
                  <a:schemeClr val="tx2">
                    <a:lumMod val="60000"/>
                    <a:lumOff val="40000"/>
                  </a:schemeClr>
                </a:solidFill>
                <a:latin typeface="Times New Roman" pitchFamily="18" charset="0"/>
                <a:cs typeface="Times New Roman" pitchFamily="18" charset="0"/>
              </a:rPr>
              <a:t>Définition de la Surdité :</a:t>
            </a:r>
            <a:br>
              <a:rPr lang="fr-FR" cap="small" dirty="0">
                <a:solidFill>
                  <a:schemeClr val="tx2">
                    <a:lumMod val="60000"/>
                    <a:lumOff val="40000"/>
                  </a:schemeClr>
                </a:solidFill>
                <a:latin typeface="Times New Roman" pitchFamily="18" charset="0"/>
                <a:cs typeface="Times New Roman" pitchFamily="18" charset="0"/>
              </a:rPr>
            </a:br>
            <a:endParaRPr lang="fr-FR"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B694AC07-BFD1-4520-B3B4-1C82C3C0BE79}"/>
              </a:ext>
            </a:extLst>
          </p:cNvPr>
          <p:cNvSpPr>
            <a:spLocks noGrp="1"/>
          </p:cNvSpPr>
          <p:nvPr>
            <p:ph idx="1"/>
          </p:nvPr>
        </p:nvSpPr>
        <p:spPr>
          <a:xfrm>
            <a:off x="457200" y="1214438"/>
            <a:ext cx="8229600" cy="5214937"/>
          </a:xfrm>
        </p:spPr>
        <p:txBody>
          <a:bodyPr rtlCol="0">
            <a:normAutofit fontScale="40000" lnSpcReduction="20000"/>
          </a:bodyPr>
          <a:lstStyle/>
          <a:p>
            <a:pPr eaLnBrk="1" fontAlgn="auto" hangingPunct="1">
              <a:spcAft>
                <a:spcPts val="0"/>
              </a:spcAft>
              <a:defRPr/>
            </a:pPr>
            <a:r>
              <a:rPr lang="fr-FR" sz="4400" cap="small" dirty="0">
                <a:latin typeface="Times New Roman" pitchFamily="18" charset="0"/>
                <a:cs typeface="Times New Roman" pitchFamily="18" charset="0"/>
              </a:rPr>
              <a:t>La surdité est un état pathologique caractérisé par une perte partielle ou totale du sens de l'ouïe. Dans son acception générale, ce terme renvoie le plus souvent à une abolition complète de l'audition. Dans le langage médical, surdité est synonyme d'hypoacousie. Pour la perte complète de ce sens, on parle d'</a:t>
            </a:r>
            <a:r>
              <a:rPr lang="fr-FR" sz="4400" cap="small" dirty="0" err="1">
                <a:latin typeface="Times New Roman" pitchFamily="18" charset="0"/>
                <a:cs typeface="Times New Roman" pitchFamily="18" charset="0"/>
              </a:rPr>
              <a:t>anacousie</a:t>
            </a:r>
            <a:r>
              <a:rPr lang="fr-FR" sz="4400" cap="small" dirty="0">
                <a:latin typeface="Times New Roman" pitchFamily="18" charset="0"/>
                <a:cs typeface="Times New Roman" pitchFamily="18" charset="0"/>
              </a:rPr>
              <a:t> ou de </a:t>
            </a:r>
            <a:r>
              <a:rPr lang="fr-FR" sz="4400" cap="small" dirty="0" err="1">
                <a:latin typeface="Times New Roman" pitchFamily="18" charset="0"/>
                <a:cs typeface="Times New Roman" pitchFamily="18" charset="0"/>
              </a:rPr>
              <a:t>cophose</a:t>
            </a:r>
            <a:r>
              <a:rPr lang="fr-FR" sz="4400" b="1" cap="small" dirty="0">
                <a:latin typeface="Times New Roman" pitchFamily="18" charset="0"/>
                <a:cs typeface="Times New Roman" pitchFamily="18" charset="0"/>
              </a:rPr>
              <a:t>.</a:t>
            </a:r>
            <a:endParaRPr lang="fr-FR" sz="4400" cap="small" dirty="0">
              <a:latin typeface="Times New Roman" pitchFamily="18" charset="0"/>
              <a:cs typeface="Times New Roman" pitchFamily="18" charset="0"/>
            </a:endParaRPr>
          </a:p>
          <a:p>
            <a:pPr eaLnBrk="1" fontAlgn="auto" hangingPunct="1">
              <a:spcAft>
                <a:spcPts val="0"/>
              </a:spcAft>
              <a:defRPr/>
            </a:pPr>
            <a:r>
              <a:rPr lang="fr-FR" sz="4400" b="1" cap="small" dirty="0">
                <a:latin typeface="Times New Roman" pitchFamily="18" charset="0"/>
                <a:cs typeface="Times New Roman" pitchFamily="18" charset="0"/>
              </a:rPr>
              <a:t> </a:t>
            </a:r>
            <a:endParaRPr lang="fr-FR" sz="4400" cap="small" dirty="0">
              <a:latin typeface="Times New Roman" pitchFamily="18" charset="0"/>
              <a:cs typeface="Times New Roman" pitchFamily="18" charset="0"/>
            </a:endParaRPr>
          </a:p>
          <a:p>
            <a:pPr eaLnBrk="1" fontAlgn="auto" hangingPunct="1">
              <a:spcAft>
                <a:spcPts val="0"/>
              </a:spcAft>
              <a:defRPr/>
            </a:pPr>
            <a:r>
              <a:rPr lang="fr-FR" sz="6000" b="1" i="1" u="sng" cap="small" dirty="0">
                <a:solidFill>
                  <a:schemeClr val="tx2">
                    <a:lumMod val="60000"/>
                    <a:lumOff val="40000"/>
                  </a:schemeClr>
                </a:solidFill>
                <a:latin typeface="Times New Roman" pitchFamily="18" charset="0"/>
                <a:cs typeface="Times New Roman" pitchFamily="18" charset="0"/>
              </a:rPr>
              <a:t>La Classification des Surdités</a:t>
            </a:r>
            <a:r>
              <a:rPr lang="fr-FR" sz="6000" i="1" u="sng" cap="small" dirty="0">
                <a:solidFill>
                  <a:schemeClr val="tx2">
                    <a:lumMod val="60000"/>
                    <a:lumOff val="40000"/>
                  </a:schemeClr>
                </a:solidFill>
                <a:latin typeface="Times New Roman" pitchFamily="18" charset="0"/>
                <a:cs typeface="Times New Roman" pitchFamily="18" charset="0"/>
              </a:rPr>
              <a:t> :</a:t>
            </a:r>
            <a:endParaRPr lang="fr-FR" sz="60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4400" cap="small" dirty="0">
                <a:latin typeface="Times New Roman" pitchFamily="18" charset="0"/>
                <a:cs typeface="Times New Roman" pitchFamily="18" charset="0"/>
              </a:rPr>
              <a:t> </a:t>
            </a:r>
          </a:p>
          <a:p>
            <a:pPr eaLnBrk="1" fontAlgn="auto" hangingPunct="1">
              <a:spcAft>
                <a:spcPts val="0"/>
              </a:spcAft>
              <a:defRPr/>
            </a:pPr>
            <a:r>
              <a:rPr lang="fr-FR" sz="5000" b="1" u="sng" cap="small" dirty="0">
                <a:solidFill>
                  <a:schemeClr val="tx2">
                    <a:lumMod val="60000"/>
                    <a:lumOff val="40000"/>
                  </a:schemeClr>
                </a:solidFill>
                <a:latin typeface="Times New Roman" pitchFamily="18" charset="0"/>
                <a:cs typeface="Times New Roman" pitchFamily="18" charset="0"/>
              </a:rPr>
              <a:t>A- Surdité de transmission :</a:t>
            </a:r>
            <a:r>
              <a:rPr lang="fr-FR" sz="5000" cap="small" dirty="0">
                <a:solidFill>
                  <a:schemeClr val="tx2">
                    <a:lumMod val="60000"/>
                    <a:lumOff val="40000"/>
                  </a:schemeClr>
                </a:solidFill>
                <a:latin typeface="Times New Roman" pitchFamily="18" charset="0"/>
                <a:cs typeface="Times New Roman" pitchFamily="18" charset="0"/>
              </a:rPr>
              <a:t> </a:t>
            </a:r>
            <a:r>
              <a:rPr lang="fr-FR" sz="4400" cap="small" dirty="0">
                <a:latin typeface="Times New Roman" pitchFamily="18" charset="0"/>
                <a:cs typeface="Times New Roman" pitchFamily="18" charset="0"/>
              </a:rPr>
              <a:t>La surdité est qualifiée de transmission quand l'oreille externe ou l'oreille moyenne est touchée, et que l'oreille interne est intacte. Parmi les principaux problèmes qui entraînent fréquemment des surdités de transmission, notons :</a:t>
            </a:r>
          </a:p>
          <a:p>
            <a:pPr eaLnBrk="1" fontAlgn="auto" hangingPunct="1">
              <a:spcAft>
                <a:spcPts val="0"/>
              </a:spcAft>
              <a:defRPr/>
            </a:pPr>
            <a:r>
              <a:rPr lang="fr-FR" sz="4400" cap="small" dirty="0">
                <a:latin typeface="Times New Roman" pitchFamily="18" charset="0"/>
                <a:cs typeface="Times New Roman" pitchFamily="18" charset="0"/>
              </a:rPr>
              <a:t> </a:t>
            </a:r>
          </a:p>
          <a:p>
            <a:pPr eaLnBrk="1" fontAlgn="auto" hangingPunct="1">
              <a:spcAft>
                <a:spcPts val="0"/>
              </a:spcAft>
              <a:defRPr/>
            </a:pPr>
            <a:r>
              <a:rPr lang="fr-FR" sz="4400" cap="small" dirty="0">
                <a:latin typeface="Times New Roman" pitchFamily="18" charset="0"/>
                <a:cs typeface="Times New Roman" pitchFamily="18" charset="0"/>
              </a:rPr>
              <a:t>le manque de mobilité du tympan (les causes sont multiples : otite séreuse ou </a:t>
            </a:r>
            <a:r>
              <a:rPr lang="fr-FR" sz="4400" cap="small" dirty="0" err="1">
                <a:latin typeface="Times New Roman" pitchFamily="18" charset="0"/>
                <a:cs typeface="Times New Roman" pitchFamily="18" charset="0"/>
              </a:rPr>
              <a:t>séro</a:t>
            </a:r>
            <a:r>
              <a:rPr lang="fr-FR" sz="4400" cap="small" dirty="0">
                <a:latin typeface="Times New Roman" pitchFamily="18" charset="0"/>
                <a:cs typeface="Times New Roman" pitchFamily="18" charset="0"/>
              </a:rPr>
              <a:t>-muqueuse, calcification, perforation, </a:t>
            </a:r>
            <a:r>
              <a:rPr lang="fr-FR" sz="4400" cap="small" dirty="0" err="1">
                <a:latin typeface="Times New Roman" pitchFamily="18" charset="0"/>
                <a:cs typeface="Times New Roman" pitchFamily="18" charset="0"/>
              </a:rPr>
              <a:t>cholestéatome</a:t>
            </a:r>
            <a:r>
              <a:rPr lang="fr-FR" sz="4400" cap="small" dirty="0">
                <a:latin typeface="Times New Roman" pitchFamily="18" charset="0"/>
                <a:cs typeface="Times New Roman" pitchFamily="18" charset="0"/>
              </a:rPr>
              <a:t> ...)</a:t>
            </a:r>
          </a:p>
          <a:p>
            <a:pPr eaLnBrk="1" fontAlgn="auto" hangingPunct="1">
              <a:spcAft>
                <a:spcPts val="0"/>
              </a:spcAft>
              <a:defRPr/>
            </a:pPr>
            <a:r>
              <a:rPr lang="fr-FR" sz="4400" cap="small" dirty="0">
                <a:latin typeface="Times New Roman" pitchFamily="18" charset="0"/>
                <a:cs typeface="Times New Roman" pitchFamily="18" charset="0"/>
              </a:rPr>
              <a:t> </a:t>
            </a:r>
          </a:p>
          <a:p>
            <a:pPr eaLnBrk="1" fontAlgn="auto" hangingPunct="1">
              <a:spcAft>
                <a:spcPts val="0"/>
              </a:spcAft>
              <a:defRPr/>
            </a:pPr>
            <a:r>
              <a:rPr lang="fr-FR" sz="4400" cap="small" dirty="0">
                <a:latin typeface="Times New Roman" pitchFamily="18" charset="0"/>
                <a:cs typeface="Times New Roman" pitchFamily="18" charset="0"/>
              </a:rPr>
              <a:t>un problème sur la chaîne ossiculaire (ankylose de l'étrier ou otospongiose, luxation d'un osselet, lyse ...)</a:t>
            </a:r>
          </a:p>
          <a:p>
            <a:pPr eaLnBrk="1" fontAlgn="auto" hangingPunct="1">
              <a:spcAft>
                <a:spcPts val="0"/>
              </a:spcAft>
              <a:defRPr/>
            </a:pPr>
            <a:r>
              <a:rPr lang="fr-FR" sz="4400" cap="small" dirty="0">
                <a:latin typeface="Times New Roman" pitchFamily="18" charset="0"/>
                <a:cs typeface="Times New Roman" pitchFamily="18" charset="0"/>
              </a:rPr>
              <a:t> </a:t>
            </a:r>
          </a:p>
          <a:p>
            <a:pPr eaLnBrk="1" fontAlgn="auto" hangingPunct="1">
              <a:spcAft>
                <a:spcPts val="0"/>
              </a:spcAft>
              <a:defRPr/>
            </a:pPr>
            <a:r>
              <a:rPr lang="fr-FR" cap="small" dirty="0"/>
              <a:t> </a:t>
            </a:r>
          </a:p>
          <a:p>
            <a:pPr eaLnBrk="1" fontAlgn="auto" hangingPunct="1">
              <a:spcAft>
                <a:spcPts val="0"/>
              </a:spcAft>
              <a:defRPr/>
            </a:pPr>
            <a:endParaRPr lang="fr-F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FDCFE6B-811F-4C3A-BAD5-BE886893D834}"/>
              </a:ext>
            </a:extLst>
          </p:cNvPr>
          <p:cNvSpPr>
            <a:spLocks noGrp="1"/>
          </p:cNvSpPr>
          <p:nvPr>
            <p:ph idx="1"/>
          </p:nvPr>
        </p:nvSpPr>
        <p:spPr>
          <a:xfrm>
            <a:off x="457200" y="571500"/>
            <a:ext cx="8229600" cy="5554663"/>
          </a:xfrm>
        </p:spPr>
        <p:txBody>
          <a:bodyPr rtlCol="0">
            <a:normAutofit fontScale="55000" lnSpcReduction="20000"/>
          </a:bodyPr>
          <a:lstStyle/>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B- Surdité de perception :</a:t>
            </a:r>
            <a:r>
              <a:rPr lang="fr-FR" cap="small" dirty="0">
                <a:latin typeface="Times New Roman" pitchFamily="18" charset="0"/>
                <a:cs typeface="Times New Roman" pitchFamily="18" charset="0"/>
              </a:rPr>
              <a:t> Cette surdité atteint la cochlée ou les voies nerveuses post-cochléaires. L'oreille moyenne et externe est valide. La surdité de perception se rencontre dans les cas :</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de </a:t>
            </a:r>
            <a:r>
              <a:rPr lang="fr-FR" cap="small" dirty="0" err="1">
                <a:latin typeface="Times New Roman" pitchFamily="18" charset="0"/>
                <a:cs typeface="Times New Roman" pitchFamily="18" charset="0"/>
              </a:rPr>
              <a:t>presbyacousie</a:t>
            </a:r>
            <a:endParaRPr lang="fr-FR"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de prise de médicaments </a:t>
            </a:r>
            <a:r>
              <a:rPr lang="fr-FR" cap="small" dirty="0" err="1">
                <a:latin typeface="Times New Roman" pitchFamily="18" charset="0"/>
                <a:cs typeface="Times New Roman" pitchFamily="18" charset="0"/>
              </a:rPr>
              <a:t>ototoxiques</a:t>
            </a:r>
            <a:r>
              <a:rPr lang="fr-FR" cap="small" dirty="0">
                <a:latin typeface="Times New Roman" pitchFamily="18" charset="0"/>
                <a:cs typeface="Times New Roman" pitchFamily="18" charset="0"/>
              </a:rPr>
              <a:t> (certains antibiotiques, aspirine à forte dose, quinine ...)</a:t>
            </a:r>
          </a:p>
          <a:p>
            <a:pPr eaLnBrk="1" fontAlgn="auto" hangingPunct="1">
              <a:spcAft>
                <a:spcPts val="0"/>
              </a:spcAft>
              <a:defRPr/>
            </a:pPr>
            <a:r>
              <a:rPr lang="fr-FR" cap="small" dirty="0">
                <a:latin typeface="Times New Roman" pitchFamily="18" charset="0"/>
                <a:cs typeface="Times New Roman" pitchFamily="18" charset="0"/>
              </a:rPr>
              <a:t>de traumatismes sonores aigus (type explosion) ou chroniques (exposition professionnelle au bruit sur de longues durées sans protection)</a:t>
            </a:r>
          </a:p>
          <a:p>
            <a:pPr eaLnBrk="1" fontAlgn="auto" hangingPunct="1">
              <a:spcAft>
                <a:spcPts val="0"/>
              </a:spcAft>
              <a:defRPr/>
            </a:pPr>
            <a:r>
              <a:rPr lang="fr-FR" cap="small" dirty="0">
                <a:latin typeface="Times New Roman" pitchFamily="18" charset="0"/>
                <a:cs typeface="Times New Roman" pitchFamily="18" charset="0"/>
              </a:rPr>
              <a:t>de tumeur des voies nerveuses (neurinome le plus souvent)...</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C- Surdité mixte :</a:t>
            </a:r>
            <a:endParaRPr lang="fr-FR"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La surdité est appelée mixte si elle relève d'un problème de transmission et de perception.</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D- Surdité centrale :</a:t>
            </a:r>
            <a:endParaRPr lang="fr-FR"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La surdité centrale se manifeste si les aires auditives du cerveau sont lésées.</a:t>
            </a:r>
          </a:p>
          <a:p>
            <a:pPr eaLnBrk="1" fontAlgn="auto" hangingPunct="1">
              <a:spcAft>
                <a:spcPts val="0"/>
              </a:spcAft>
              <a:defRPr/>
            </a:pPr>
            <a:endParaRPr lang="fr-F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EB1C45-2124-4E70-90A4-2BE13350D41E}"/>
              </a:ext>
            </a:extLst>
          </p:cNvPr>
          <p:cNvSpPr>
            <a:spLocks noGrp="1"/>
          </p:cNvSpPr>
          <p:nvPr>
            <p:ph type="title"/>
          </p:nvPr>
        </p:nvSpPr>
        <p:spPr/>
        <p:txBody>
          <a:bodyPr rtlCol="0">
            <a:normAutofit/>
          </a:bodyPr>
          <a:lstStyle/>
          <a:p>
            <a:pPr eaLnBrk="1" fontAlgn="auto" hangingPunct="1">
              <a:spcAft>
                <a:spcPts val="0"/>
              </a:spcAft>
              <a:defRPr/>
            </a:pPr>
            <a:r>
              <a:rPr lang="fr-FR" sz="3200" b="1" i="1" u="sng" cap="small" dirty="0">
                <a:solidFill>
                  <a:schemeClr val="tx2">
                    <a:lumMod val="60000"/>
                    <a:lumOff val="40000"/>
                  </a:schemeClr>
                </a:solidFill>
                <a:latin typeface="Times New Roman" pitchFamily="18" charset="0"/>
                <a:cs typeface="Times New Roman" pitchFamily="18" charset="0"/>
              </a:rPr>
              <a:t>2-Diagnostic et Degrés de Surdité :</a:t>
            </a:r>
            <a:br>
              <a:rPr lang="fr-FR" sz="3200" cap="small" dirty="0">
                <a:solidFill>
                  <a:schemeClr val="tx2">
                    <a:lumMod val="60000"/>
                    <a:lumOff val="40000"/>
                  </a:schemeClr>
                </a:solidFill>
                <a:latin typeface="Times New Roman" pitchFamily="18" charset="0"/>
                <a:cs typeface="Times New Roman" pitchFamily="18" charset="0"/>
              </a:rPr>
            </a:br>
            <a:endParaRPr lang="fr-FR" sz="3200"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B36076E0-C584-4E5B-9E1E-889E71FE05AB}"/>
              </a:ext>
            </a:extLst>
          </p:cNvPr>
          <p:cNvSpPr>
            <a:spLocks noGrp="1"/>
          </p:cNvSpPr>
          <p:nvPr>
            <p:ph idx="1"/>
          </p:nvPr>
        </p:nvSpPr>
        <p:spPr>
          <a:xfrm>
            <a:off x="457200" y="928688"/>
            <a:ext cx="8229600" cy="5643562"/>
          </a:xfrm>
        </p:spPr>
        <p:txBody>
          <a:bodyPr rtlCol="0">
            <a:normAutofit fontScale="32500" lnSpcReduction="20000"/>
          </a:bodyPr>
          <a:lstStyle/>
          <a:p>
            <a:pPr eaLnBrk="1" fontAlgn="auto" hangingPunct="1">
              <a:spcAft>
                <a:spcPts val="0"/>
              </a:spcAft>
              <a:defRPr/>
            </a:pPr>
            <a:endParaRPr lang="fr-FR" sz="4800" cap="small" dirty="0">
              <a:latin typeface="Times New Roman" pitchFamily="18" charset="0"/>
              <a:cs typeface="Times New Roman" pitchFamily="18" charset="0"/>
            </a:endParaRPr>
          </a:p>
          <a:p>
            <a:pPr eaLnBrk="1" fontAlgn="auto" hangingPunct="1">
              <a:spcAft>
                <a:spcPts val="0"/>
              </a:spcAft>
              <a:defRPr/>
            </a:pPr>
            <a:r>
              <a:rPr lang="fr-FR" sz="5500" cap="small" dirty="0">
                <a:latin typeface="Times New Roman" pitchFamily="18" charset="0"/>
                <a:cs typeface="Times New Roman" pitchFamily="18" charset="0"/>
              </a:rPr>
              <a:t>La perception auditive est mesurée en décibels (et aussi en décibel HL).</a:t>
            </a:r>
          </a:p>
          <a:p>
            <a:pPr eaLnBrk="1" fontAlgn="auto" hangingPunct="1">
              <a:spcAft>
                <a:spcPts val="0"/>
              </a:spcAft>
              <a:defRPr/>
            </a:pPr>
            <a:r>
              <a:rPr lang="fr-FR" sz="5500" cap="small" dirty="0">
                <a:latin typeface="Times New Roman" pitchFamily="18" charset="0"/>
                <a:cs typeface="Times New Roman" pitchFamily="18" charset="0"/>
              </a:rPr>
              <a:t>Pour déterminer le degré de surdité d'une personne, on se base sur les résultats de la meilleure oreille (celle qui a le moins de perte d'audition). Pour cette oreille, on fait alors la moyenne des pertes pour les fréquences de 500, 1000 et 2000 Hertz. En dessous de 20dB de perte, l'audition est considérée comme normale. Pour le reste, on se reporte à la classification établie par le Bureau International d'Audiophonologie (BIAP) :</a:t>
            </a:r>
          </a:p>
          <a:p>
            <a:pPr eaLnBrk="1" fontAlgn="auto" hangingPunct="1">
              <a:spcAft>
                <a:spcPts val="0"/>
              </a:spcAft>
              <a:defRPr/>
            </a:pPr>
            <a:r>
              <a:rPr lang="fr-FR" sz="5500" cap="small" dirty="0">
                <a:latin typeface="Times New Roman" pitchFamily="18" charset="0"/>
                <a:cs typeface="Times New Roman" pitchFamily="18" charset="0"/>
              </a:rPr>
              <a:t> </a:t>
            </a:r>
          </a:p>
          <a:p>
            <a:pPr eaLnBrk="1" fontAlgn="auto" hangingPunct="1">
              <a:spcAft>
                <a:spcPts val="0"/>
              </a:spcAft>
              <a:defRPr/>
            </a:pPr>
            <a:r>
              <a:rPr lang="fr-FR" sz="5500" b="1" u="sng" cap="small" dirty="0">
                <a:solidFill>
                  <a:schemeClr val="tx2">
                    <a:lumMod val="60000"/>
                    <a:lumOff val="40000"/>
                  </a:schemeClr>
                </a:solidFill>
                <a:latin typeface="Times New Roman" pitchFamily="18" charset="0"/>
                <a:cs typeface="Times New Roman" pitchFamily="18" charset="0"/>
              </a:rPr>
              <a:t>Perte de 20 à 40dB :</a:t>
            </a:r>
            <a:r>
              <a:rPr lang="fr-FR" sz="5500" b="1" cap="small" dirty="0">
                <a:solidFill>
                  <a:schemeClr val="tx2">
                    <a:lumMod val="60000"/>
                    <a:lumOff val="40000"/>
                  </a:schemeClr>
                </a:solidFill>
                <a:latin typeface="Times New Roman" pitchFamily="18" charset="0"/>
                <a:cs typeface="Times New Roman" pitchFamily="18" charset="0"/>
              </a:rPr>
              <a:t> Surdité légère</a:t>
            </a:r>
          </a:p>
          <a:p>
            <a:pPr eaLnBrk="1" fontAlgn="auto" hangingPunct="1">
              <a:spcAft>
                <a:spcPts val="0"/>
              </a:spcAft>
              <a:defRPr/>
            </a:pPr>
            <a:r>
              <a:rPr lang="fr-FR" sz="5500" cap="small" dirty="0">
                <a:latin typeface="Times New Roman" pitchFamily="18" charset="0"/>
                <a:cs typeface="Times New Roman" pitchFamily="18" charset="0"/>
              </a:rPr>
              <a:t> </a:t>
            </a:r>
          </a:p>
          <a:p>
            <a:pPr eaLnBrk="1" fontAlgn="auto" hangingPunct="1">
              <a:spcAft>
                <a:spcPts val="0"/>
              </a:spcAft>
              <a:defRPr/>
            </a:pPr>
            <a:r>
              <a:rPr lang="fr-FR" sz="5500" cap="small" dirty="0">
                <a:latin typeface="Times New Roman" pitchFamily="18" charset="0"/>
                <a:cs typeface="Times New Roman" pitchFamily="18" charset="0"/>
              </a:rPr>
              <a:t>40dB représente le volume sonore d'une conversation courante. La parole normale est perçue mais certains éléments phonétiques échappent à l'enfant. La voix faible n'est pas correctement perçue. L'enfant peut présenter des signes de fatigabilité, d'inattention, un certain flou de compréhension, des difficultés articulatoires. Au-dessus de 30 dB de perte, si l'enfant est gêné à l'école, l'appareillage est possible.</a:t>
            </a:r>
          </a:p>
          <a:p>
            <a:pPr eaLnBrk="1" fontAlgn="auto" hangingPunct="1">
              <a:spcAft>
                <a:spcPts val="0"/>
              </a:spcAft>
              <a:defRPr/>
            </a:pPr>
            <a:r>
              <a:rPr lang="fr-FR" sz="5500" cap="small" dirty="0">
                <a:latin typeface="Times New Roman" pitchFamily="18" charset="0"/>
                <a:cs typeface="Times New Roman" pitchFamily="18" charset="0"/>
              </a:rPr>
              <a:t> </a:t>
            </a:r>
          </a:p>
          <a:p>
            <a:pPr eaLnBrk="1" fontAlgn="auto" hangingPunct="1">
              <a:spcAft>
                <a:spcPts val="0"/>
              </a:spcAft>
              <a:defRPr/>
            </a:pPr>
            <a:endParaRPr lang="fr-FR" sz="4800" cap="small" dirty="0">
              <a:latin typeface="Times New Roman" pitchFamily="18" charset="0"/>
              <a:cs typeface="Times New Roman" pitchFamily="18" charset="0"/>
            </a:endParaRPr>
          </a:p>
          <a:p>
            <a:pPr eaLnBrk="1" fontAlgn="auto" hangingPunct="1">
              <a:spcAft>
                <a:spcPts val="0"/>
              </a:spcAft>
              <a:defRPr/>
            </a:pPr>
            <a:r>
              <a:rPr lang="fr-FR" sz="4800" cap="small" dirty="0">
                <a:latin typeface="Times New Roman" pitchFamily="18" charset="0"/>
                <a:cs typeface="Times New Roman" pitchFamily="18" charset="0"/>
              </a:rPr>
              <a:t> </a:t>
            </a:r>
          </a:p>
          <a:p>
            <a:pPr eaLnBrk="1" fontAlgn="auto" hangingPunct="1">
              <a:spcAft>
                <a:spcPts val="0"/>
              </a:spcAft>
              <a:defRPr/>
            </a:pPr>
            <a:r>
              <a:rPr lang="fr-FR" sz="4800" cap="small" dirty="0"/>
              <a:t>   </a:t>
            </a:r>
          </a:p>
          <a:p>
            <a:pPr eaLnBrk="1" fontAlgn="auto" hangingPunct="1">
              <a:spcAft>
                <a:spcPts val="0"/>
              </a:spcAft>
              <a:defRPr/>
            </a:pPr>
            <a:r>
              <a:rPr lang="fr-FR" cap="small" dirty="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1D2780D-78F4-41CE-A3F9-B8BAEC9BD7B5}"/>
              </a:ext>
            </a:extLst>
          </p:cNvPr>
          <p:cNvSpPr>
            <a:spLocks noGrp="1"/>
          </p:cNvSpPr>
          <p:nvPr>
            <p:ph idx="1"/>
          </p:nvPr>
        </p:nvSpPr>
        <p:spPr>
          <a:xfrm>
            <a:off x="457200" y="642938"/>
            <a:ext cx="8229600" cy="5483225"/>
          </a:xfrm>
        </p:spPr>
        <p:txBody>
          <a:bodyPr rtlCol="0">
            <a:normAutofit fontScale="47500" lnSpcReduction="20000"/>
          </a:bodyPr>
          <a:lstStyle/>
          <a:p>
            <a:pPr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Perte de 40 à 70dB :</a:t>
            </a:r>
            <a:r>
              <a:rPr lang="fr-FR" sz="4200" b="1" cap="small" dirty="0">
                <a:solidFill>
                  <a:schemeClr val="tx2">
                    <a:lumMod val="60000"/>
                    <a:lumOff val="40000"/>
                  </a:schemeClr>
                </a:solidFill>
                <a:latin typeface="Times New Roman" pitchFamily="18" charset="0"/>
                <a:cs typeface="Times New Roman" pitchFamily="18" charset="0"/>
              </a:rPr>
              <a:t> Surdité moyenne</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60 dB représentent le niveau sonore d'une conversation vive. La parole n'est perçue que si elle est forte. L'enfant présente des troubles du langage et de l'articulation importants : c'est la compréhension lacunaire. Entre 55 et 70 dB de perte, les enfants perçoivent la voix forte sans comprendre les paroles : l'appareillage et la rééducation sont alors nécessaires.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Perte de 70 à 90dB :</a:t>
            </a:r>
            <a:r>
              <a:rPr lang="fr-FR" sz="4200" b="1" cap="small" dirty="0">
                <a:solidFill>
                  <a:schemeClr val="tx2">
                    <a:lumMod val="60000"/>
                    <a:lumOff val="40000"/>
                  </a:schemeClr>
                </a:solidFill>
                <a:latin typeface="Times New Roman" pitchFamily="18" charset="0"/>
                <a:cs typeface="Times New Roman" pitchFamily="18" charset="0"/>
              </a:rPr>
              <a:t> Surdité sévère</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80 dB représentent le volume sonore d'une rue bruyante. Certains enfants entendent la voix à forte intensité mais ne comprennent pas les paroles. L'amplification des sons est insuffisante pour qu'il y ait élaboration spontanée de langage intelligible. Ces enfants procèdent par désignation de l'objet désiré. Pour ces enfants, un appareillage, une rééducation et l'utilisation de la lecture labiale sont nécessaires.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Perte supérieure à 90dB :</a:t>
            </a:r>
            <a:r>
              <a:rPr lang="fr-FR" sz="4200" b="1" cap="small" dirty="0">
                <a:solidFill>
                  <a:schemeClr val="tx2">
                    <a:lumMod val="60000"/>
                    <a:lumOff val="40000"/>
                  </a:schemeClr>
                </a:solidFill>
                <a:latin typeface="Times New Roman" pitchFamily="18" charset="0"/>
                <a:cs typeface="Times New Roman" pitchFamily="18" charset="0"/>
              </a:rPr>
              <a:t> Surdité profonde</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100 dB représente le bruit d'un marteau-piqueur ; 120dB celui d'un réacteur d'avion à 10 mètres. L'enfant n'a aucune perception de la voix et aucune idée de la parole. Pour une surdité profonde, on recalcule une moyenne des seuils des fréquences 250, 500, 1000 et 2000 Hz, ce qui permet de distinguer 3 sous-catégories :</a:t>
            </a:r>
            <a:endParaRPr lang="fr-FR"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341D4B-0E92-42B3-B467-4DB4A7BBF972}"/>
              </a:ext>
            </a:extLst>
          </p:cNvPr>
          <p:cNvSpPr>
            <a:spLocks noGrp="1"/>
          </p:cNvSpPr>
          <p:nvPr>
            <p:ph idx="1"/>
          </p:nvPr>
        </p:nvSpPr>
        <p:spPr>
          <a:xfrm>
            <a:off x="457200" y="500063"/>
            <a:ext cx="8229600" cy="5626100"/>
          </a:xfrm>
        </p:spPr>
        <p:txBody>
          <a:bodyPr rtlCol="0">
            <a:normAutofit fontScale="55000" lnSpcReduction="20000"/>
          </a:bodyPr>
          <a:lstStyle/>
          <a:p>
            <a:pPr eaLnBrk="1" fontAlgn="auto" hangingPunct="1">
              <a:spcAft>
                <a:spcPts val="0"/>
              </a:spcAft>
              <a:defRPr/>
            </a:pPr>
            <a:r>
              <a:rPr lang="fr-FR" sz="4400" cap="small" dirty="0"/>
              <a:t> </a:t>
            </a:r>
            <a:r>
              <a:rPr lang="fr-FR" sz="4400" b="1" cap="small" dirty="0">
                <a:solidFill>
                  <a:schemeClr val="tx2">
                    <a:lumMod val="60000"/>
                    <a:lumOff val="40000"/>
                  </a:schemeClr>
                </a:solidFill>
              </a:rPr>
              <a:t>1. </a:t>
            </a:r>
            <a:r>
              <a:rPr lang="fr-FR" sz="4400" b="1" u="sng" cap="small" dirty="0">
                <a:solidFill>
                  <a:schemeClr val="tx2">
                    <a:lumMod val="60000"/>
                    <a:lumOff val="40000"/>
                  </a:schemeClr>
                </a:solidFill>
              </a:rPr>
              <a:t>perte de 90 à 100 dB :</a:t>
            </a:r>
            <a:r>
              <a:rPr lang="fr-FR" sz="4400" b="1" cap="small" dirty="0">
                <a:solidFill>
                  <a:schemeClr val="tx2">
                    <a:lumMod val="60000"/>
                    <a:lumOff val="40000"/>
                  </a:schemeClr>
                </a:solidFill>
              </a:rPr>
              <a:t> surdité profonde premier groupe</a:t>
            </a:r>
          </a:p>
          <a:p>
            <a:pPr eaLnBrk="1" fontAlgn="auto" hangingPunct="1">
              <a:spcAft>
                <a:spcPts val="0"/>
              </a:spcAft>
              <a:defRPr/>
            </a:pPr>
            <a:r>
              <a:rPr lang="fr-FR" sz="4400" b="1" cap="small" dirty="0">
                <a:solidFill>
                  <a:schemeClr val="tx2">
                    <a:lumMod val="60000"/>
                    <a:lumOff val="40000"/>
                  </a:schemeClr>
                </a:solidFill>
              </a:rPr>
              <a:t> 2</a:t>
            </a:r>
            <a:r>
              <a:rPr lang="fr-FR" sz="4400" b="1" u="sng" cap="small" dirty="0">
                <a:solidFill>
                  <a:schemeClr val="tx2">
                    <a:lumMod val="60000"/>
                    <a:lumOff val="40000"/>
                  </a:schemeClr>
                </a:solidFill>
              </a:rPr>
              <a:t>. perte de 100 à 110 dB</a:t>
            </a:r>
            <a:r>
              <a:rPr lang="fr-FR" sz="4400" b="1" cap="small" dirty="0">
                <a:solidFill>
                  <a:schemeClr val="tx2">
                    <a:lumMod val="60000"/>
                    <a:lumOff val="40000"/>
                  </a:schemeClr>
                </a:solidFill>
              </a:rPr>
              <a:t> : surdité profonde second groupe</a:t>
            </a:r>
          </a:p>
          <a:p>
            <a:pPr eaLnBrk="1" fontAlgn="auto" hangingPunct="1">
              <a:spcAft>
                <a:spcPts val="0"/>
              </a:spcAft>
              <a:defRPr/>
            </a:pPr>
            <a:r>
              <a:rPr lang="fr-FR" sz="4400" b="1" cap="small" dirty="0">
                <a:solidFill>
                  <a:schemeClr val="tx2">
                    <a:lumMod val="60000"/>
                    <a:lumOff val="40000"/>
                  </a:schemeClr>
                </a:solidFill>
              </a:rPr>
              <a:t> 3</a:t>
            </a:r>
            <a:r>
              <a:rPr lang="fr-FR" sz="4400" b="1" u="sng" cap="small" dirty="0">
                <a:solidFill>
                  <a:schemeClr val="tx2">
                    <a:lumMod val="60000"/>
                    <a:lumOff val="40000"/>
                  </a:schemeClr>
                </a:solidFill>
              </a:rPr>
              <a:t>. perte de 110 à 120 dB</a:t>
            </a:r>
            <a:r>
              <a:rPr lang="fr-FR" sz="4400" b="1" cap="small" dirty="0">
                <a:solidFill>
                  <a:schemeClr val="tx2">
                    <a:lumMod val="60000"/>
                    <a:lumOff val="40000"/>
                  </a:schemeClr>
                </a:solidFill>
              </a:rPr>
              <a:t> : surdité profonde troisième groupe</a:t>
            </a:r>
          </a:p>
          <a:p>
            <a:pPr eaLnBrk="1" fontAlgn="auto" hangingPunct="1">
              <a:spcAft>
                <a:spcPts val="0"/>
              </a:spcAft>
              <a:defRPr/>
            </a:pPr>
            <a:r>
              <a:rPr lang="fr-FR" sz="4400" cap="small" dirty="0"/>
              <a:t> </a:t>
            </a:r>
          </a:p>
          <a:p>
            <a:pPr eaLnBrk="1" fontAlgn="auto" hangingPunct="1">
              <a:spcAft>
                <a:spcPts val="0"/>
              </a:spcAft>
              <a:defRPr/>
            </a:pPr>
            <a:r>
              <a:rPr lang="fr-FR" cap="small" dirty="0"/>
              <a:t> </a:t>
            </a:r>
          </a:p>
          <a:p>
            <a:pPr eaLnBrk="1" fontAlgn="auto" hangingPunct="1">
              <a:spcAft>
                <a:spcPts val="0"/>
              </a:spcAft>
              <a:defRPr/>
            </a:pPr>
            <a:r>
              <a:rPr lang="fr-FR" cap="small" dirty="0"/>
              <a:t>Pour ces enfants, un appareillage, une rééducation et l'utilisation de la lecture labiale sont nécessaires, ainsi qu'un suivi orthophonique plus rigoureux encore que pour les sourds sévères, car la récupération de données auditives est plus difficile.</a:t>
            </a:r>
          </a:p>
          <a:p>
            <a:pPr eaLnBrk="1" fontAlgn="auto" hangingPunct="1">
              <a:spcAft>
                <a:spcPts val="0"/>
              </a:spcAft>
              <a:defRPr/>
            </a:pPr>
            <a:r>
              <a:rPr lang="fr-FR" cap="small" dirty="0"/>
              <a:t> </a:t>
            </a:r>
          </a:p>
          <a:p>
            <a:pPr eaLnBrk="1" fontAlgn="auto" hangingPunct="1">
              <a:spcAft>
                <a:spcPts val="0"/>
              </a:spcAft>
              <a:defRPr/>
            </a:pPr>
            <a:r>
              <a:rPr lang="fr-FR" cap="small" dirty="0"/>
              <a:t>          Pour les pertes supérieures à 120 dB, on parle de surdité totale ou de </a:t>
            </a:r>
            <a:r>
              <a:rPr lang="fr-FR" cap="small" dirty="0" err="1"/>
              <a:t>cophose</a:t>
            </a:r>
            <a:r>
              <a:rPr lang="fr-FR" cap="small" dirty="0"/>
              <a:t> : aucun son ne peut être perçu sans appareillage, voire si la personne porte des prothèses analogiques ou numériques. Dans le cas d'une surdité de perception due à un dysfonctionnement de la cochlée, l'implant cochléaire est souvent l'appareillage le plus efficace pour récupérer le maximum d'informations auditives.</a:t>
            </a:r>
          </a:p>
          <a:p>
            <a:pPr eaLnBrk="1" fontAlgn="auto" hangingPunct="1">
              <a:spcAft>
                <a:spcPts val="0"/>
              </a:spcAft>
              <a:defRPr/>
            </a:pPr>
            <a:r>
              <a:rPr lang="fr-FR" cap="small" dirty="0"/>
              <a:t> </a:t>
            </a:r>
          </a:p>
          <a:p>
            <a:pPr eaLnBrk="1" fontAlgn="auto" hangingPunct="1">
              <a:spcAft>
                <a:spcPts val="0"/>
              </a:spcAft>
              <a:defRPr/>
            </a:pPr>
            <a:r>
              <a:rPr lang="fr-FR" cap="small" dirty="0"/>
              <a:t>NB : en règle générale, plus la perte d'audition est forte, plus la récupération auditive par le biais de l'appareillage et de la rééducation est difficile, sauf pour les surdités post linguales (survenues après la constitution d'une zone auditive et linguistique dans le cerveau)</a:t>
            </a:r>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D01F8C-26C9-4F95-9E7F-140C7EA41DF4}"/>
              </a:ext>
            </a:extLst>
          </p:cNvPr>
          <p:cNvSpPr>
            <a:spLocks noGrp="1"/>
          </p:cNvSpPr>
          <p:nvPr>
            <p:ph type="title"/>
          </p:nvPr>
        </p:nvSpPr>
        <p:spPr/>
        <p:txBody>
          <a:bodyPr rtlCol="0">
            <a:normAutofit fontScale="90000"/>
          </a:bodyPr>
          <a:lstStyle/>
          <a:p>
            <a:pPr eaLnBrk="1" fontAlgn="auto" hangingPunct="1">
              <a:spcAft>
                <a:spcPts val="0"/>
              </a:spcAft>
              <a:defRPr/>
            </a:pPr>
            <a:r>
              <a:rPr lang="fr-FR" b="1" i="1" u="sng" cap="small" dirty="0">
                <a:solidFill>
                  <a:schemeClr val="tx2">
                    <a:lumMod val="60000"/>
                    <a:lumOff val="40000"/>
                  </a:schemeClr>
                </a:solidFill>
                <a:latin typeface="Times New Roman" pitchFamily="18" charset="0"/>
                <a:cs typeface="Times New Roman" pitchFamily="18" charset="0"/>
              </a:rPr>
              <a:t>3-Etiologie de la Surdité :</a:t>
            </a:r>
            <a:br>
              <a:rPr lang="fr-FR" cap="small" dirty="0">
                <a:solidFill>
                  <a:schemeClr val="tx2">
                    <a:lumMod val="60000"/>
                    <a:lumOff val="40000"/>
                  </a:schemeClr>
                </a:solidFill>
                <a:latin typeface="Times New Roman" pitchFamily="18" charset="0"/>
                <a:cs typeface="Times New Roman" pitchFamily="18" charset="0"/>
              </a:rPr>
            </a:br>
            <a:endParaRPr lang="fr-FR"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8BC812B4-7F20-4387-9ABD-E4B7C401533B}"/>
              </a:ext>
            </a:extLst>
          </p:cNvPr>
          <p:cNvSpPr>
            <a:spLocks noGrp="1"/>
          </p:cNvSpPr>
          <p:nvPr>
            <p:ph idx="1"/>
          </p:nvPr>
        </p:nvSpPr>
        <p:spPr>
          <a:xfrm>
            <a:off x="457200" y="928688"/>
            <a:ext cx="8229600" cy="5500687"/>
          </a:xfrm>
        </p:spPr>
        <p:txBody>
          <a:bodyPr rtlCol="0">
            <a:noAutofit/>
          </a:bodyPr>
          <a:lstStyle/>
          <a:p>
            <a:pPr eaLnBrk="1" fontAlgn="auto" hangingPunct="1">
              <a:spcAft>
                <a:spcPts val="0"/>
              </a:spcAft>
              <a:defRPr/>
            </a:pPr>
            <a:r>
              <a:rPr lang="fr-FR" sz="2400" b="1" u="sng" cap="small" dirty="0">
                <a:solidFill>
                  <a:schemeClr val="tx2">
                    <a:lumMod val="60000"/>
                    <a:lumOff val="40000"/>
                  </a:schemeClr>
                </a:solidFill>
                <a:latin typeface="Times New Roman" pitchFamily="18" charset="0"/>
                <a:cs typeface="Times New Roman" pitchFamily="18" charset="0"/>
              </a:rPr>
              <a:t>A- Congénitale :</a:t>
            </a:r>
            <a:endParaRPr lang="fr-FR" sz="2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1600" b="1" cap="small" dirty="0">
                <a:latin typeface="Times New Roman" pitchFamily="18" charset="0"/>
                <a:cs typeface="Times New Roman" pitchFamily="18" charset="0"/>
              </a:rPr>
              <a:t> </a:t>
            </a:r>
            <a:endParaRPr lang="fr-FR" sz="1600" cap="small" dirty="0">
              <a:latin typeface="Times New Roman" pitchFamily="18" charset="0"/>
              <a:cs typeface="Times New Roman" pitchFamily="18" charset="0"/>
            </a:endParaRPr>
          </a:p>
          <a:p>
            <a:pPr eaLnBrk="1" fontAlgn="auto" hangingPunct="1">
              <a:spcAft>
                <a:spcPts val="0"/>
              </a:spcAft>
              <a:defRPr/>
            </a:pPr>
            <a:r>
              <a:rPr lang="fr-FR" sz="1600" cap="small" dirty="0">
                <a:latin typeface="Times New Roman" pitchFamily="18" charset="0"/>
                <a:cs typeface="Times New Roman" pitchFamily="18" charset="0"/>
              </a:rPr>
              <a:t>La surdité d'origine génétique atteinte environ 1 sur 2000 à 1 enfant sur 1000. Beaucoup de ces surdités n'apparaîtront qu'au bout de plusieurs années voire plusieurs dizaines d'années. Les infections virales ou parasitaires au cours de la grossesse comme la toxoplasmose, la rubéole et la maladie des inclusions </a:t>
            </a:r>
            <a:r>
              <a:rPr lang="fr-FR" sz="1600" cap="small" dirty="0" err="1">
                <a:latin typeface="Times New Roman" pitchFamily="18" charset="0"/>
                <a:cs typeface="Times New Roman" pitchFamily="18" charset="0"/>
              </a:rPr>
              <a:t>cytomégaliques</a:t>
            </a:r>
            <a:r>
              <a:rPr lang="fr-FR" sz="1600" cap="small" dirty="0">
                <a:latin typeface="Times New Roman" pitchFamily="18" charset="0"/>
                <a:cs typeface="Times New Roman" pitchFamily="18" charset="0"/>
              </a:rPr>
              <a:t>. Cette dernière maladie est l'infection la plus fréquente chez la femme enceinte en Europe. Elle atteindrait jusqu'à 2 pour cent des femmes enceintes. La moitié des fœtus de ces femmes seront atteints par le virus et 10 % des fœtus développeront au bout de quelques années une surdité.</a:t>
            </a:r>
          </a:p>
          <a:p>
            <a:pPr eaLnBrk="1" fontAlgn="auto" hangingPunct="1">
              <a:spcAft>
                <a:spcPts val="0"/>
              </a:spcAft>
              <a:defRPr/>
            </a:pPr>
            <a:r>
              <a:rPr lang="fr-FR" sz="1600" cap="small" dirty="0">
                <a:latin typeface="Times New Roman" pitchFamily="18" charset="0"/>
                <a:cs typeface="Times New Roman" pitchFamily="18" charset="0"/>
              </a:rPr>
              <a:t> </a:t>
            </a:r>
          </a:p>
          <a:p>
            <a:pPr eaLnBrk="1" fontAlgn="auto" hangingPunct="1">
              <a:spcAft>
                <a:spcPts val="0"/>
              </a:spcAft>
              <a:defRPr/>
            </a:pPr>
            <a:r>
              <a:rPr lang="fr-FR" sz="2400" cap="small" dirty="0">
                <a:solidFill>
                  <a:schemeClr val="tx2">
                    <a:lumMod val="60000"/>
                    <a:lumOff val="40000"/>
                  </a:schemeClr>
                </a:solidFill>
                <a:latin typeface="Times New Roman" pitchFamily="18" charset="0"/>
                <a:cs typeface="Times New Roman" pitchFamily="18" charset="0"/>
              </a:rPr>
              <a:t> </a:t>
            </a:r>
            <a:r>
              <a:rPr lang="fr-FR" sz="2400" b="1" u="sng" cap="small" dirty="0">
                <a:solidFill>
                  <a:schemeClr val="tx2">
                    <a:lumMod val="60000"/>
                    <a:lumOff val="40000"/>
                  </a:schemeClr>
                </a:solidFill>
                <a:latin typeface="Times New Roman" pitchFamily="18" charset="0"/>
                <a:cs typeface="Times New Roman" pitchFamily="18" charset="0"/>
              </a:rPr>
              <a:t>B- Postnatale :</a:t>
            </a:r>
            <a:endParaRPr lang="fr-FR" sz="2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1600" b="1" cap="small" dirty="0">
                <a:latin typeface="Times New Roman" pitchFamily="18" charset="0"/>
                <a:cs typeface="Times New Roman" pitchFamily="18" charset="0"/>
              </a:rPr>
              <a:t> </a:t>
            </a:r>
            <a:endParaRPr lang="fr-FR" sz="1600" cap="small" dirty="0">
              <a:latin typeface="Times New Roman" pitchFamily="18" charset="0"/>
              <a:cs typeface="Times New Roman" pitchFamily="18" charset="0"/>
            </a:endParaRPr>
          </a:p>
          <a:p>
            <a:pPr eaLnBrk="1" fontAlgn="auto" hangingPunct="1">
              <a:spcAft>
                <a:spcPts val="0"/>
              </a:spcAft>
              <a:defRPr/>
            </a:pPr>
            <a:r>
              <a:rPr lang="fr-FR" sz="1600" cap="small" dirty="0">
                <a:latin typeface="Times New Roman" pitchFamily="18" charset="0"/>
                <a:cs typeface="Times New Roman" pitchFamily="18" charset="0"/>
              </a:rPr>
              <a:t>Les maladies comme la méningite peuvent causer la surdité.</a:t>
            </a:r>
          </a:p>
          <a:p>
            <a:pPr eaLnBrk="1" fontAlgn="auto" hangingPunct="1">
              <a:spcAft>
                <a:spcPts val="0"/>
              </a:spcAft>
              <a:defRPr/>
            </a:pPr>
            <a:r>
              <a:rPr lang="fr-FR" sz="1600" cap="small" dirty="0">
                <a:latin typeface="Times New Roman" pitchFamily="18" charset="0"/>
                <a:cs typeface="Times New Roman" pitchFamily="18" charset="0"/>
              </a:rPr>
              <a:t>La surdité peut être causée par accident : blessure importante à l'oreille ou dégâts dus au souffle d'une explosion. Elle peut également être causée par une exposition à des sons trop intenses sans protections adéquates.</a:t>
            </a:r>
          </a:p>
          <a:p>
            <a:pPr eaLnBrk="1" fontAlgn="auto" hangingPunct="1">
              <a:spcAft>
                <a:spcPts val="0"/>
              </a:spcAft>
              <a:defRPr/>
            </a:pPr>
            <a:r>
              <a:rPr lang="fr-FR" sz="1600" cap="small" dirty="0">
                <a:latin typeface="Times New Roman" pitchFamily="18" charset="0"/>
                <a:cs typeface="Times New Roman" pitchFamily="18" charset="0"/>
              </a:rPr>
              <a:t>Certaines personnes ne sont pas nées sourdes mais le deviennent petit à petit en vieillissant ; c'est ce qu'on appelle la </a:t>
            </a:r>
            <a:r>
              <a:rPr lang="fr-FR" sz="1600" cap="small" dirty="0" err="1">
                <a:latin typeface="Times New Roman" pitchFamily="18" charset="0"/>
                <a:cs typeface="Times New Roman" pitchFamily="18" charset="0"/>
              </a:rPr>
              <a:t>presbyacousie</a:t>
            </a:r>
            <a:r>
              <a:rPr lang="fr-FR" sz="1600" cap="small" dirty="0">
                <a:latin typeface="Times New Roman" pitchFamily="18" charset="0"/>
                <a:cs typeface="Times New Roman" pitchFamily="18" charset="0"/>
              </a:rPr>
              <a:t>.</a:t>
            </a:r>
          </a:p>
          <a:p>
            <a:pPr eaLnBrk="1" fontAlgn="auto" hangingPunct="1">
              <a:spcAft>
                <a:spcPts val="0"/>
              </a:spcAft>
              <a:defRPr/>
            </a:pPr>
            <a:r>
              <a:rPr lang="fr-FR" sz="1600" cap="small" dirty="0">
                <a:latin typeface="Times New Roman" pitchFamily="18" charset="0"/>
                <a:cs typeface="Times New Roman" pitchFamily="18" charset="0"/>
              </a:rPr>
              <a:t> </a:t>
            </a:r>
          </a:p>
          <a:p>
            <a:pPr eaLnBrk="1" fontAlgn="auto" hangingPunct="1">
              <a:spcAft>
                <a:spcPts val="0"/>
              </a:spcAft>
              <a:defRPr/>
            </a:pPr>
            <a:r>
              <a:rPr lang="fr-FR" sz="1200" u="sng" cap="small" dirty="0"/>
              <a:t> </a:t>
            </a:r>
            <a:endParaRPr lang="fr-FR" sz="1200" cap="small" dirty="0"/>
          </a:p>
          <a:p>
            <a:pPr eaLnBrk="1" fontAlgn="auto" hangingPunct="1">
              <a:spcAft>
                <a:spcPts val="0"/>
              </a:spcAft>
              <a:defRPr/>
            </a:pPr>
            <a:endParaRPr lang="fr-FR"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F3A785-F931-45B4-AFB4-D6C37BE94EDC}"/>
              </a:ext>
            </a:extLst>
          </p:cNvPr>
          <p:cNvSpPr>
            <a:spLocks noGrp="1"/>
          </p:cNvSpPr>
          <p:nvPr>
            <p:ph type="title"/>
          </p:nvPr>
        </p:nvSpPr>
        <p:spPr/>
        <p:txBody>
          <a:bodyPr rtlCol="0">
            <a:normAutofit fontScale="90000"/>
          </a:bodyPr>
          <a:lstStyle/>
          <a:p>
            <a:pPr eaLnBrk="1" fontAlgn="auto" hangingPunct="1">
              <a:spcAft>
                <a:spcPts val="0"/>
              </a:spcAft>
              <a:defRPr/>
            </a:pPr>
            <a:r>
              <a:rPr lang="fr-FR" b="1" cap="small" dirty="0">
                <a:solidFill>
                  <a:schemeClr val="tx2">
                    <a:lumMod val="60000"/>
                    <a:lumOff val="40000"/>
                  </a:schemeClr>
                </a:solidFill>
                <a:latin typeface="Times New Roman" pitchFamily="18" charset="0"/>
                <a:cs typeface="Times New Roman" pitchFamily="18" charset="0"/>
              </a:rPr>
              <a:t>Anatomie  de l’appareil auditif</a:t>
            </a:r>
            <a:br>
              <a:rPr lang="fr-FR" b="1" cap="small" dirty="0">
                <a:solidFill>
                  <a:schemeClr val="tx2">
                    <a:lumMod val="60000"/>
                    <a:lumOff val="40000"/>
                  </a:schemeClr>
                </a:solidFill>
                <a:latin typeface="Times New Roman" pitchFamily="18" charset="0"/>
                <a:cs typeface="Times New Roman" pitchFamily="18" charset="0"/>
              </a:rPr>
            </a:br>
            <a:endParaRPr lang="fr-FR" b="1" dirty="0">
              <a:solidFill>
                <a:schemeClr val="tx2">
                  <a:lumMod val="60000"/>
                  <a:lumOff val="40000"/>
                </a:schemeClr>
              </a:solidFill>
              <a:latin typeface="Times New Roman" pitchFamily="18" charset="0"/>
              <a:cs typeface="Times New Roman" pitchFamily="18" charset="0"/>
            </a:endParaRPr>
          </a:p>
        </p:txBody>
      </p:sp>
      <p:pic>
        <p:nvPicPr>
          <p:cNvPr id="3075" name="Image 1">
            <a:extLst>
              <a:ext uri="{FF2B5EF4-FFF2-40B4-BE49-F238E27FC236}">
                <a16:creationId xmlns:a16="http://schemas.microsoft.com/office/drawing/2014/main" id="{EA490D91-595A-4119-A581-F7591675D95D}"/>
              </a:ext>
            </a:extLst>
          </p:cNvPr>
          <p:cNvPicPr>
            <a:picLocks noChangeAspect="1" noChangeArrowheads="1"/>
          </p:cNvPicPr>
          <p:nvPr/>
        </p:nvPicPr>
        <p:blipFill>
          <a:blip r:embed="rId3">
            <a:lum bright="-16000" contrast="16000"/>
            <a:extLst>
              <a:ext uri="{28A0092B-C50C-407E-A947-70E740481C1C}">
                <a14:useLocalDpi xmlns:a14="http://schemas.microsoft.com/office/drawing/2010/main" val="0"/>
              </a:ext>
            </a:extLst>
          </a:blip>
          <a:srcRect/>
          <a:stretch>
            <a:fillRect/>
          </a:stretch>
        </p:blipFill>
        <p:spPr bwMode="auto">
          <a:xfrm>
            <a:off x="1857375" y="1000125"/>
            <a:ext cx="5567363" cy="405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3">
            <a:extLst>
              <a:ext uri="{FF2B5EF4-FFF2-40B4-BE49-F238E27FC236}">
                <a16:creationId xmlns:a16="http://schemas.microsoft.com/office/drawing/2014/main" id="{ECF6B8FF-77FB-4A78-98AB-86F5B8014BE1}"/>
              </a:ext>
            </a:extLst>
          </p:cNvPr>
          <p:cNvSpPr>
            <a:spLocks noChangeArrowheads="1"/>
          </p:cNvSpPr>
          <p:nvPr/>
        </p:nvSpPr>
        <p:spPr bwMode="auto">
          <a:xfrm>
            <a:off x="1357313" y="5249863"/>
            <a:ext cx="72151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1200" b="1">
                <a:latin typeface="Times New Roman" panose="02020603050405020304" pitchFamily="18" charset="0"/>
                <a:cs typeface="Times New Roman" panose="02020603050405020304" pitchFamily="18" charset="0"/>
              </a:rPr>
              <a:t>1) Pavillon - 2) Conduit auditif externe - 3) Tympan  4) Chaîne ossiculaire : a) Marteau    b) Enclume    C) Etrier - 5) Caisse du tympan - 6) Trompe d'Eustache - 7) Cochlée (organe de l'audition) - 8) Organe de Corti contenant les cellules ciliées internes et externes - 9) Nerf auditif : nerf cochléaire et  vestibulaire – </a:t>
            </a:r>
          </a:p>
          <a:p>
            <a:r>
              <a:rPr lang="fr-FR" altLang="fr-FR" sz="1200" b="1">
                <a:latin typeface="Times New Roman" panose="02020603050405020304" pitchFamily="18" charset="0"/>
                <a:cs typeface="Times New Roman" panose="02020603050405020304" pitchFamily="18" charset="0"/>
              </a:rPr>
              <a:t>10) Appareil vestibulaire (organe de l'équilibration).</a:t>
            </a:r>
          </a:p>
          <a:p>
            <a:endParaRPr lang="fr-FR" alt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9AA2DAF-14B3-4471-9FE7-EB7601677CC2}"/>
              </a:ext>
            </a:extLst>
          </p:cNvPr>
          <p:cNvSpPr>
            <a:spLocks noGrp="1"/>
          </p:cNvSpPr>
          <p:nvPr>
            <p:ph idx="1"/>
          </p:nvPr>
        </p:nvSpPr>
        <p:spPr>
          <a:xfrm>
            <a:off x="457200" y="428625"/>
            <a:ext cx="8229600" cy="5697538"/>
          </a:xfrm>
        </p:spPr>
        <p:txBody>
          <a:bodyPr rtlCol="0">
            <a:normAutofit fontScale="70000" lnSpcReduction="20000"/>
          </a:bodyPr>
          <a:lstStyle/>
          <a:p>
            <a:pPr eaLnBrk="1" fontAlgn="auto" hangingPunct="1">
              <a:spcAft>
                <a:spcPts val="0"/>
              </a:spcAft>
              <a:defRPr/>
            </a:pPr>
            <a:r>
              <a:rPr lang="fr-FR" sz="3400" b="1" u="sng" cap="small" dirty="0">
                <a:solidFill>
                  <a:schemeClr val="tx2">
                    <a:lumMod val="60000"/>
                    <a:lumOff val="40000"/>
                  </a:schemeClr>
                </a:solidFill>
                <a:latin typeface="Times New Roman" pitchFamily="18" charset="0"/>
                <a:cs typeface="Times New Roman" pitchFamily="18" charset="0"/>
              </a:rPr>
              <a:t>C- Communication :</a:t>
            </a:r>
            <a:endParaRPr lang="fr-FR" sz="3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Normalement, un sourd de naissance à sa propre langue, toutefois afin de communiquer avec des personnes ne connaissant pas cette langue spécifique, il est nécessaire d'opter pour d'autres possibilités. Ces possibilités ne sont pas exclusives. Un sourd peut s’exprimer par la langue des signes et/ou l’oral, savoir "lire sur les lèvres" et être équipé d’un appareil auditif en même temps. A bien savoir qu'un sourd et un malentendant ne se donnent pas du tout la même signification malgré que l'on croit encore de nos jours à cause des aides auditives. Un sourd appareillé n'est pas forcément un malentendant parce qu'il parle bien : il a du mal à comprendre parce qu'il lit sur les lèvres, surtout parce qu'il ne connaît pas tous les vocabulaires. Il peut très bien se fatiguer avec son ou ses interlocuteurs, qui lui parle vite ou bouge tout le temps. Un malentendant appareillé n'est pas forcément non plus un "devenu sourd" suite à un accident ou quoi que ce soit.</a:t>
            </a:r>
          </a:p>
          <a:p>
            <a:pPr eaLnBrk="1" fontAlgn="auto" hangingPunct="1">
              <a:spcAft>
                <a:spcPts val="0"/>
              </a:spcAft>
              <a:defRPr/>
            </a:pPr>
            <a:r>
              <a:rPr lang="fr-FR" u="sng" cap="small" dirty="0">
                <a:latin typeface="Times New Roman" pitchFamily="18" charset="0"/>
                <a:cs typeface="Times New Roman" pitchFamily="18" charset="0"/>
              </a:rPr>
              <a:t> </a:t>
            </a:r>
            <a:endParaRPr lang="fr-FR" cap="small" dirty="0">
              <a:latin typeface="Times New Roman" pitchFamily="18" charset="0"/>
              <a:cs typeface="Times New Roman" pitchFamily="18" charset="0"/>
            </a:endParaRPr>
          </a:p>
          <a:p>
            <a:pPr eaLnBrk="1" fontAlgn="auto" hangingPunct="1">
              <a:spcAft>
                <a:spcPts val="0"/>
              </a:spcAft>
              <a:defRPr/>
            </a:pPr>
            <a:endParaRPr lang="fr-FR"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D21EE10-6E38-4C4E-B1A0-E4A67BE2EABC}"/>
              </a:ext>
            </a:extLst>
          </p:cNvPr>
          <p:cNvSpPr>
            <a:spLocks noGrp="1"/>
          </p:cNvSpPr>
          <p:nvPr>
            <p:ph idx="1"/>
          </p:nvPr>
        </p:nvSpPr>
        <p:spPr>
          <a:xfrm>
            <a:off x="457200" y="428625"/>
            <a:ext cx="8229600" cy="6000750"/>
          </a:xfrm>
        </p:spPr>
        <p:txBody>
          <a:bodyPr rtlCol="0">
            <a:noAutofit/>
          </a:bodyPr>
          <a:lstStyle/>
          <a:p>
            <a:pPr eaLnBrk="1" fontAlgn="auto" hangingPunct="1">
              <a:spcAft>
                <a:spcPts val="0"/>
              </a:spcAft>
              <a:defRPr/>
            </a:pPr>
            <a:r>
              <a:rPr lang="fr-FR" sz="2400" b="1" u="sng" cap="small" dirty="0">
                <a:solidFill>
                  <a:schemeClr val="tx2">
                    <a:lumMod val="60000"/>
                    <a:lumOff val="40000"/>
                  </a:schemeClr>
                </a:solidFill>
                <a:latin typeface="Times New Roman" pitchFamily="18" charset="0"/>
                <a:cs typeface="Times New Roman" pitchFamily="18" charset="0"/>
              </a:rPr>
              <a:t>D- Langues :</a:t>
            </a:r>
          </a:p>
          <a:p>
            <a:pPr eaLnBrk="1" fontAlgn="auto" hangingPunct="1">
              <a:spcAft>
                <a:spcPts val="0"/>
              </a:spcAft>
              <a:defRPr/>
            </a:pPr>
            <a:endParaRPr lang="fr-FR" sz="2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2000" cap="small" dirty="0">
                <a:latin typeface="Times New Roman" pitchFamily="18" charset="0"/>
                <a:cs typeface="Times New Roman" pitchFamily="18" charset="0"/>
              </a:rPr>
              <a:t> Les langues des signes sont des langues visuelles et gestuelles, et non sonores comme les autres langues. Ce ne sont pas des pantomimes ; elles emploient des signes et ont une grammaire élaborée qui leur est propre. Il est nécessaire que l’interlocuteur comprenne aussi la langue des signes pour que le Sourd puisse communiquer avec lui. Certaines familles improvisent aussi des signes, mais ils ne font pas partie de la langue des signes. Contrairement à une idée très répandue, celle-ci n’est pas universelle : chaque pays possède sa propre langue des signes et certaines régions possèdent même leur patois. Toutefois, certains signes sont communs à plusieurs pays, et cela peut permettre à des Sourds, pourtant originaires de pays très différents, de communiquer rapidement entre eux grâce des signes très iconisés. La langue des signes existe en France depuis plus de deux siècles. Il existe des interprètes en langue des signes. Elle est considérée comme langue naturelle des Sourds.</a:t>
            </a:r>
          </a:p>
          <a:p>
            <a:pPr eaLnBrk="1" fontAlgn="auto" hangingPunct="1">
              <a:spcAft>
                <a:spcPts val="0"/>
              </a:spcAft>
              <a:defRPr/>
            </a:pPr>
            <a:endParaRPr lang="fr-FR" sz="2000" cap="small" dirty="0">
              <a:latin typeface="Times New Roman" pitchFamily="18" charset="0"/>
              <a:cs typeface="Times New Roman" pitchFamily="18" charset="0"/>
            </a:endParaRPr>
          </a:p>
          <a:p>
            <a:pPr eaLnBrk="1" fontAlgn="auto" hangingPunct="1">
              <a:spcAft>
                <a:spcPts val="0"/>
              </a:spcAft>
              <a:defRPr/>
            </a:pPr>
            <a:endParaRPr lang="fr-FR" sz="1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60A5C1F-EC56-45BF-B256-30CAFA488F99}"/>
              </a:ext>
            </a:extLst>
          </p:cNvPr>
          <p:cNvSpPr>
            <a:spLocks noGrp="1"/>
          </p:cNvSpPr>
          <p:nvPr>
            <p:ph idx="1"/>
          </p:nvPr>
        </p:nvSpPr>
        <p:spPr>
          <a:xfrm>
            <a:off x="457200" y="500063"/>
            <a:ext cx="8229600" cy="5626100"/>
          </a:xfrm>
        </p:spPr>
        <p:txBody>
          <a:bodyPr rtlCol="0">
            <a:normAutofit fontScale="70000" lnSpcReduction="20000"/>
          </a:bodyPr>
          <a:lstStyle/>
          <a:p>
            <a:pPr eaLnBrk="1" fontAlgn="auto" hangingPunct="1">
              <a:spcAft>
                <a:spcPts val="0"/>
              </a:spcAft>
              <a:defRPr/>
            </a:pPr>
            <a:r>
              <a:rPr lang="fr-FR" cap="small" dirty="0">
                <a:latin typeface="Times New Roman" pitchFamily="18" charset="0"/>
                <a:cs typeface="Times New Roman" pitchFamily="18" charset="0"/>
              </a:rPr>
              <a:t>Le français signé utilise les signes de la langue (LSF ou LSQ, lesquelles possèdent leur propre syntaxe) tout en conservant la syntaxe de la langue française. Ce sont surtout les sourds oralisés qui ont le français comme langue maternelle qui l’utilisent sans se référer à la culture sourde.</a:t>
            </a:r>
          </a:p>
          <a:p>
            <a:pPr eaLnBrk="1" fontAlgn="auto" hangingPunct="1">
              <a:spcAft>
                <a:spcPts val="0"/>
              </a:spcAft>
              <a:defRPr/>
            </a:pPr>
            <a:r>
              <a:rPr lang="fr-FR" cap="small" dirty="0">
                <a:latin typeface="Times New Roman" pitchFamily="18" charset="0"/>
                <a:cs typeface="Times New Roman" pitchFamily="18" charset="0"/>
              </a:rPr>
              <a:t>La lecture labiale permet au sourd de comprendre un interlocuteur oralisant, mais ne lui permet pas de percevoir l’intégralité du message. On estime que 30 % seulement du message est « lu » sur les lèvres, le reste étant interprété par la personne sourde suivant le contexte (suppléance mentale), ce qui donne souvent lieu à des malentendus. Par exemple, certains sons se ressemblent énormément sur les lèvres comme baba, papa et </a:t>
            </a:r>
            <a:r>
              <a:rPr lang="fr-FR" cap="small" dirty="0" err="1">
                <a:latin typeface="Times New Roman" pitchFamily="18" charset="0"/>
                <a:cs typeface="Times New Roman" pitchFamily="18" charset="0"/>
              </a:rPr>
              <a:t>mama</a:t>
            </a:r>
            <a:r>
              <a:rPr lang="fr-FR" cap="small" dirty="0">
                <a:latin typeface="Times New Roman" pitchFamily="18" charset="0"/>
                <a:cs typeface="Times New Roman" pitchFamily="18" charset="0"/>
              </a:rPr>
              <a:t>. Des phonèmes sont invisibles sur les lèvres comme le /r/ et le /k/ et sont donc difficiles à percevoir. Il existe même des blagues sourdes tirant parti de ces confusions comme meilleurs veaux pour « meilleurs vœux »…</a:t>
            </a:r>
          </a:p>
          <a:p>
            <a:pPr eaLnBrk="1" fontAlgn="auto" hangingPunct="1">
              <a:spcAft>
                <a:spcPts val="0"/>
              </a:spcAft>
              <a:defRPr/>
            </a:pPr>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DED0386-2C6E-444B-ABAA-216A8D6301E7}"/>
              </a:ext>
            </a:extLst>
          </p:cNvPr>
          <p:cNvSpPr>
            <a:spLocks noGrp="1"/>
          </p:cNvSpPr>
          <p:nvPr>
            <p:ph idx="1"/>
          </p:nvPr>
        </p:nvSpPr>
        <p:spPr>
          <a:xfrm>
            <a:off x="457200" y="428625"/>
            <a:ext cx="8229600" cy="5697538"/>
          </a:xfrm>
        </p:spPr>
        <p:txBody>
          <a:bodyPr rtlCol="0">
            <a:normAutofit fontScale="55000" lnSpcReduction="20000"/>
          </a:bodyPr>
          <a:lstStyle/>
          <a:p>
            <a:pPr eaLnBrk="1" fontAlgn="auto" hangingPunct="1">
              <a:spcAft>
                <a:spcPts val="0"/>
              </a:spcAft>
              <a:defRPr/>
            </a:pPr>
            <a:r>
              <a:rPr lang="fr-FR" cap="small" dirty="0">
                <a:latin typeface="Times New Roman" pitchFamily="18" charset="0"/>
                <a:cs typeface="Times New Roman" pitchFamily="18" charset="0"/>
              </a:rPr>
              <a:t>Le langage parlé complété (LPC) issu du </a:t>
            </a:r>
            <a:r>
              <a:rPr lang="fr-FR" cap="small" dirty="0" err="1">
                <a:latin typeface="Times New Roman" pitchFamily="18" charset="0"/>
                <a:cs typeface="Times New Roman" pitchFamily="18" charset="0"/>
              </a:rPr>
              <a:t>Cued</a:t>
            </a:r>
            <a:r>
              <a:rPr lang="fr-FR" cap="small" dirty="0">
                <a:latin typeface="Times New Roman" pitchFamily="18" charset="0"/>
                <a:cs typeface="Times New Roman" pitchFamily="18" charset="0"/>
              </a:rPr>
              <a:t> Speech américain, soit littéralement « parole codée »). Le LPC est un complément à la lecture labiale qui permet à l'enfant sourd une réception à 100% du message oral. Il permet ainsi l'accès à la langue française dans des conditions comparables à celles d'un enfant entendant. C'est un outil très efficace pour l'apprentissage de la lecture, et par conséquent permet une totale autonomie face au support écrit. Le LPC est très facile à apprendre (une vingtaine d'heures pour acquérir l'ensemble des clefs); il demande ensuite une pratique régulière. Il est souhaitable de l'utiliser en famille (parents, fratrie, grands-parents, cousins...). Les choix familiaux peuvent être relayés dans le cadre scolaire, puisque des codeurs et codeuses professionnels en LPC sont autorisés dans le cadre de la loi du 11 février 2005 sur                     l’handicap à intervenir en classe. Leur présence permet aux élèves sourds de bénéficier de l'intégralité du cours dispensé par le professeur, des interventions des élèves et de l'ambiance de classe : bruits divers, blagues, chahut...). La vie de la classe est restituée dans son ensemble et permet donc l'intégration de l'élève sourd dans le groupe. Le LPC existe en France depuis une trentaine d'années. L'Association pour la promotion de la Langue française Parlée Complétée (ALPC) dispense informations et formations pour les parents et les professionnels, notamment orthophonistes (logopèdes!) et éducateurs spécialisés.</a:t>
            </a:r>
          </a:p>
          <a:p>
            <a:pPr eaLnBrk="1" fontAlgn="auto" hangingPunct="1">
              <a:spcAft>
                <a:spcPts val="0"/>
              </a:spcAft>
              <a:defRPr/>
            </a:pPr>
            <a:endParaRPr lang="fr-FR"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142A6AF-34A0-4BEF-8321-B70FDB9C6560}"/>
              </a:ext>
            </a:extLst>
          </p:cNvPr>
          <p:cNvSpPr>
            <a:spLocks noGrp="1"/>
          </p:cNvSpPr>
          <p:nvPr>
            <p:ph idx="1"/>
          </p:nvPr>
        </p:nvSpPr>
        <p:spPr>
          <a:xfrm>
            <a:off x="457200" y="571500"/>
            <a:ext cx="8229600" cy="5554663"/>
          </a:xfrm>
        </p:spPr>
        <p:txBody>
          <a:bodyPr rtlCol="0">
            <a:noAutofit/>
          </a:bodyPr>
          <a:lstStyle/>
          <a:p>
            <a:pPr eaLnBrk="1" fontAlgn="auto" hangingPunct="1">
              <a:spcAft>
                <a:spcPts val="0"/>
              </a:spcAft>
              <a:defRPr/>
            </a:pPr>
            <a:r>
              <a:rPr lang="fr-FR" sz="2400" b="1" u="sng" cap="small" dirty="0">
                <a:solidFill>
                  <a:schemeClr val="accent5">
                    <a:lumMod val="75000"/>
                  </a:schemeClr>
                </a:solidFill>
                <a:latin typeface="Times New Roman" pitchFamily="18" charset="0"/>
                <a:cs typeface="Times New Roman" pitchFamily="18" charset="0"/>
              </a:rPr>
              <a:t>E- Technologie :</a:t>
            </a:r>
          </a:p>
          <a:p>
            <a:pPr eaLnBrk="1" fontAlgn="auto" hangingPunct="1">
              <a:spcAft>
                <a:spcPts val="0"/>
              </a:spcAft>
              <a:defRPr/>
            </a:pPr>
            <a:endParaRPr lang="fr-FR" sz="1800" cap="small" dirty="0">
              <a:latin typeface="Times New Roman" pitchFamily="18" charset="0"/>
              <a:cs typeface="Times New Roman" pitchFamily="18" charset="0"/>
            </a:endParaRPr>
          </a:p>
          <a:p>
            <a:pPr eaLnBrk="1" fontAlgn="auto" hangingPunct="1">
              <a:spcAft>
                <a:spcPts val="0"/>
              </a:spcAft>
              <a:defRPr/>
            </a:pPr>
            <a:r>
              <a:rPr lang="fr-FR" sz="2000" cap="small" dirty="0">
                <a:latin typeface="Times New Roman" pitchFamily="18" charset="0"/>
                <a:cs typeface="Times New Roman" pitchFamily="18" charset="0"/>
              </a:rPr>
              <a:t>L’appareillage (audioprothèse) permet aux malentendants de mieux entendre et aux sourds profonds d’avoir des repères sonores. Il est plus utilisé par les personnes qui deviennent sourdes en vieillissant. Beaucoup de parents entendant d’enfants sourds choisissent aussi cette option. Tous les sourds ne portent pas d’appareils, soit parce qu’ils ont une surdité trop profonde pour s’en servir efficacement, soit par choix personnel : on sait surtout que, pour les sourds et certains malentendants (nés sourds de naissance), l'appareillage n'est pas un miracle bien que toutes les repères sonores sont très différentes à celles des entendant.</a:t>
            </a:r>
          </a:p>
          <a:p>
            <a:pPr eaLnBrk="1" fontAlgn="auto" hangingPunct="1">
              <a:spcAft>
                <a:spcPts val="0"/>
              </a:spcAft>
              <a:defRPr/>
            </a:pPr>
            <a:endParaRPr lang="fr-FR" sz="2000" cap="small" dirty="0">
              <a:latin typeface="Times New Roman" pitchFamily="18" charset="0"/>
              <a:cs typeface="Times New Roman" pitchFamily="18" charset="0"/>
            </a:endParaRPr>
          </a:p>
          <a:p>
            <a:pPr eaLnBrk="1" fontAlgn="auto" hangingPunct="1">
              <a:spcAft>
                <a:spcPts val="0"/>
              </a:spcAft>
              <a:defRPr/>
            </a:pPr>
            <a:endParaRPr lang="fr-FR" sz="2000" cap="small" dirty="0">
              <a:latin typeface="Times New Roman" pitchFamily="18" charset="0"/>
              <a:cs typeface="Times New Roman" pitchFamily="18" charset="0"/>
            </a:endParaRPr>
          </a:p>
          <a:p>
            <a:pPr eaLnBrk="1" fontAlgn="auto" hangingPunct="1">
              <a:spcAft>
                <a:spcPts val="0"/>
              </a:spcAft>
              <a:defRPr/>
            </a:pPr>
            <a:endParaRPr lang="fr-FR" sz="20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DEBEB22-904E-4027-8EBF-DBD3EA3B77EE}"/>
              </a:ext>
            </a:extLst>
          </p:cNvPr>
          <p:cNvSpPr>
            <a:spLocks noGrp="1"/>
          </p:cNvSpPr>
          <p:nvPr>
            <p:ph idx="1"/>
          </p:nvPr>
        </p:nvSpPr>
        <p:spPr>
          <a:xfrm>
            <a:off x="457200" y="571500"/>
            <a:ext cx="8229600" cy="5554663"/>
          </a:xfrm>
        </p:spPr>
        <p:txBody>
          <a:bodyPr rtlCol="0">
            <a:normAutofit/>
          </a:bodyPr>
          <a:lstStyle/>
          <a:p>
            <a:pPr eaLnBrk="1" fontAlgn="auto" hangingPunct="1">
              <a:spcAft>
                <a:spcPts val="0"/>
              </a:spcAft>
              <a:defRPr/>
            </a:pPr>
            <a:r>
              <a:rPr lang="fr-FR" sz="2000" cap="small" dirty="0">
                <a:latin typeface="Times New Roman" pitchFamily="18" charset="0"/>
                <a:cs typeface="Times New Roman" pitchFamily="18" charset="0"/>
              </a:rPr>
              <a:t>L’implant cochléaire est un appareil électronique composé d’un implant interne (une plaque métallique placée derrière l’oreille et des électrodes insérées dans la cochlée lors d’une opération chirurgicale) et d’un implant externe (un aimant qui est collé derrière l’oreille et un boîtier externe ou un contour d’oreille qui captent le son et le transmettent à l’implant interne).</a:t>
            </a:r>
          </a:p>
          <a:p>
            <a:pPr eaLnBrk="1" fontAlgn="auto" hangingPunct="1">
              <a:spcAft>
                <a:spcPts val="0"/>
              </a:spcAft>
              <a:defRPr/>
            </a:pPr>
            <a:endParaRPr lang="fr-FR" sz="2000" cap="small" dirty="0">
              <a:latin typeface="Times New Roman" pitchFamily="18" charset="0"/>
              <a:cs typeface="Times New Roman" pitchFamily="18" charset="0"/>
            </a:endParaRPr>
          </a:p>
          <a:p>
            <a:pPr eaLnBrk="1" fontAlgn="auto" hangingPunct="1">
              <a:spcAft>
                <a:spcPts val="0"/>
              </a:spcAft>
              <a:defRPr/>
            </a:pPr>
            <a:r>
              <a:rPr lang="fr-FR" sz="2000" cap="small" dirty="0">
                <a:latin typeface="Times New Roman" pitchFamily="18" charset="0"/>
                <a:cs typeface="Times New Roman" pitchFamily="18" charset="0"/>
              </a:rPr>
              <a:t> Il est utilisé pour les enfants sourds profonds et les devenus-sourds adultes sous certaines conditions (ancienneté de la surdité, état de la cochlée, appareils classiques non efficaces, etc.). L’implant cochléaire permet ainsi aux sourds profonds de retrouver une perception auditive, mais il ne remplace pas l’ouïe et nécessite une rééducation auditive importante.</a:t>
            </a:r>
            <a:endParaRPr lang="fr-FR"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544B300-17CF-4420-B483-274852AD6343}"/>
              </a:ext>
            </a:extLst>
          </p:cNvPr>
          <p:cNvSpPr>
            <a:spLocks noGrp="1"/>
          </p:cNvSpPr>
          <p:nvPr>
            <p:ph idx="1"/>
          </p:nvPr>
        </p:nvSpPr>
        <p:spPr>
          <a:xfrm>
            <a:off x="457200" y="500063"/>
            <a:ext cx="8229600" cy="5626100"/>
          </a:xfrm>
        </p:spPr>
        <p:txBody>
          <a:bodyPr rtlCol="0">
            <a:normAutofit fontScale="32500" lnSpcReduction="20000"/>
          </a:bodyPr>
          <a:lstStyle/>
          <a:p>
            <a:pPr eaLnBrk="1" fontAlgn="auto" hangingPunct="1">
              <a:spcAft>
                <a:spcPts val="0"/>
              </a:spcAft>
              <a:defRPr/>
            </a:pPr>
            <a:r>
              <a:rPr lang="fr-FR" sz="9600" b="1" u="sng" cap="small" dirty="0">
                <a:solidFill>
                  <a:schemeClr val="accent5">
                    <a:lumMod val="75000"/>
                  </a:schemeClr>
                </a:solidFill>
                <a:latin typeface="Times New Roman" pitchFamily="18" charset="0"/>
                <a:cs typeface="Times New Roman" pitchFamily="18" charset="0"/>
              </a:rPr>
              <a:t>F- Education / Enseignement :</a:t>
            </a:r>
          </a:p>
          <a:p>
            <a:pPr eaLnBrk="1" fontAlgn="auto" hangingPunct="1">
              <a:spcAft>
                <a:spcPts val="0"/>
              </a:spcAft>
              <a:defRPr/>
            </a:pPr>
            <a:endParaRPr lang="fr-FR" sz="7200" cap="small" dirty="0">
              <a:latin typeface="Times New Roman" pitchFamily="18" charset="0"/>
              <a:cs typeface="Times New Roman" pitchFamily="18" charset="0"/>
            </a:endParaRPr>
          </a:p>
          <a:p>
            <a:pPr eaLnBrk="1" fontAlgn="auto" hangingPunct="1">
              <a:spcAft>
                <a:spcPts val="0"/>
              </a:spcAft>
              <a:defRPr/>
            </a:pPr>
            <a:r>
              <a:rPr lang="fr-FR" sz="7200" cap="small" dirty="0">
                <a:latin typeface="Times New Roman" pitchFamily="18" charset="0"/>
                <a:cs typeface="Times New Roman" pitchFamily="18" charset="0"/>
              </a:rPr>
              <a:t>Dans l’ensemble, on distingue deux grandes méthodes dans l’éducation des sourds :</a:t>
            </a:r>
          </a:p>
          <a:p>
            <a:pPr eaLnBrk="1" fontAlgn="auto" hangingPunct="1">
              <a:spcAft>
                <a:spcPts val="0"/>
              </a:spcAft>
              <a:defRPr/>
            </a:pPr>
            <a:endParaRPr lang="fr-FR" sz="7200" cap="small" dirty="0">
              <a:latin typeface="Times New Roman" pitchFamily="18" charset="0"/>
              <a:cs typeface="Times New Roman" pitchFamily="18" charset="0"/>
            </a:endParaRPr>
          </a:p>
          <a:p>
            <a:pPr eaLnBrk="1" fontAlgn="auto" hangingPunct="1">
              <a:spcAft>
                <a:spcPts val="0"/>
              </a:spcAft>
              <a:defRPr/>
            </a:pPr>
            <a:r>
              <a:rPr lang="fr-FR" sz="7200" cap="small" dirty="0">
                <a:latin typeface="Times New Roman" pitchFamily="18" charset="0"/>
                <a:cs typeface="Times New Roman" pitchFamily="18" charset="0"/>
              </a:rPr>
              <a:t>Le bilinguisme qui consiste en l'apprentissage d'une langue des signes (par exemple la LSF, la LSQ ou l'ASL ) et d'une langue orale dans sa forme écrite (par exemple le français écrit ou l'anglais écrit), afin de permettre à l’enfant sourd d’accéder à la langue nationale et à la culture majoritaire de son pays tout en faisant de la langue des signes sa langue maternelle et en lui permettant de développer une identité propre, liée à la communauté sourde et à la culture sourde.</a:t>
            </a:r>
          </a:p>
          <a:p>
            <a:pPr eaLnBrk="1" fontAlgn="auto" hangingPunct="1">
              <a:spcAft>
                <a:spcPts val="0"/>
              </a:spcAft>
              <a:defRPr/>
            </a:pPr>
            <a:endParaRPr lang="fr-FR" sz="7200" cap="small" dirty="0">
              <a:latin typeface="Times New Roman" pitchFamily="18" charset="0"/>
              <a:cs typeface="Times New Roman" pitchFamily="18" charset="0"/>
            </a:endParaRPr>
          </a:p>
          <a:p>
            <a:pPr eaLnBrk="1" fontAlgn="auto" hangingPunct="1">
              <a:spcAft>
                <a:spcPts val="0"/>
              </a:spcAft>
              <a:defRPr/>
            </a:pPr>
            <a:endParaRPr lang="fr-FR" sz="7200" cap="small" dirty="0">
              <a:latin typeface="Times New Roman" pitchFamily="18" charset="0"/>
              <a:cs typeface="Times New Roman" pitchFamily="18" charset="0"/>
            </a:endParaRPr>
          </a:p>
          <a:p>
            <a:pPr eaLnBrk="1" fontAlgn="auto" hangingPunct="1">
              <a:spcAft>
                <a:spcPts val="0"/>
              </a:spcAft>
              <a:defRPr/>
            </a:pPr>
            <a:endParaRPr lang="fr-FR"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10C4B17-A334-4A70-BDB2-8645310D8AAE}"/>
              </a:ext>
            </a:extLst>
          </p:cNvPr>
          <p:cNvSpPr>
            <a:spLocks noGrp="1"/>
          </p:cNvSpPr>
          <p:nvPr>
            <p:ph idx="1"/>
          </p:nvPr>
        </p:nvSpPr>
        <p:spPr>
          <a:xfrm>
            <a:off x="457200" y="642938"/>
            <a:ext cx="8229600" cy="5483225"/>
          </a:xfrm>
        </p:spPr>
        <p:txBody>
          <a:bodyPr rtlCol="0">
            <a:normAutofit fontScale="70000" lnSpcReduction="20000"/>
          </a:bodyPr>
          <a:lstStyle/>
          <a:p>
            <a:pPr eaLnBrk="1" fontAlgn="auto" hangingPunct="1">
              <a:spcAft>
                <a:spcPts val="0"/>
              </a:spcAft>
              <a:defRPr/>
            </a:pPr>
            <a:r>
              <a:rPr lang="fr-FR" cap="small" dirty="0">
                <a:latin typeface="Times New Roman" pitchFamily="18" charset="0"/>
                <a:cs typeface="Times New Roman" pitchFamily="18" charset="0"/>
              </a:rPr>
              <a:t>La rééducation orale qui consiste à donner à l’enfant sourd la langue et la culture majoritaire de la société, généralement partagée par ses parents entendant, et donc à lui permettre de s’exprimer à l’oral, avec ou sans l’aide de mode communication d'appoint comme le langage parlé complété. </a:t>
            </a:r>
          </a:p>
          <a:p>
            <a:pPr eaLnBrk="1" fontAlgn="auto" hangingPunct="1">
              <a:spcAft>
                <a:spcPts val="0"/>
              </a:spcAft>
              <a:defRPr/>
            </a:pPr>
            <a:r>
              <a:rPr lang="fr-FR" cap="small" dirty="0">
                <a:latin typeface="Times New Roman" pitchFamily="18" charset="0"/>
                <a:cs typeface="Times New Roman" pitchFamily="18" charset="0"/>
              </a:rPr>
              <a:t>Elle permet à l’enfant sourd qui peut évoluer dans un milieu entendant de s’intégrer dans la société, selon les normes de la culture majoritaire. Cette approche a davantage de pertinence pour les personnes sourdes qui possèdent un reste auditif, les malentendants, ou les personnes devenues sourdes qui ont déjà acquis la langue orale comme langue maternelle. Pour les personnes qui vivent avec une surdité profonde, la langue des signes reste prioritaire pour évoluer et s'intégrer dans la société.</a:t>
            </a:r>
          </a:p>
          <a:p>
            <a:pPr eaLnBrk="1" fontAlgn="auto" hangingPunct="1">
              <a:spcAft>
                <a:spcPts val="0"/>
              </a:spcAft>
              <a:defRPr/>
            </a:pPr>
            <a:r>
              <a:rPr lang="fr-FR" cap="small" dirty="0">
                <a:latin typeface="Times New Roman" pitchFamily="18" charset="0"/>
                <a:cs typeface="Times New Roman" pitchFamily="18" charset="0"/>
              </a:rPr>
              <a:t> </a:t>
            </a:r>
            <a:endParaRPr lang="fr-F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FD8A47C9-1727-4DF7-8BB7-1B20B85C010B}"/>
              </a:ext>
            </a:extLst>
          </p:cNvPr>
          <p:cNvSpPr>
            <a:spLocks noGrp="1"/>
          </p:cNvSpPr>
          <p:nvPr>
            <p:ph idx="1"/>
          </p:nvPr>
        </p:nvSpPr>
        <p:spPr>
          <a:xfrm>
            <a:off x="457200" y="571500"/>
            <a:ext cx="8229600" cy="5554663"/>
          </a:xfrm>
        </p:spPr>
        <p:txBody>
          <a:bodyPr rtlCol="0">
            <a:normAutofit fontScale="85000" lnSpcReduction="10000"/>
          </a:bodyPr>
          <a:lstStyle/>
          <a:p>
            <a:pPr eaLnBrk="1" fontAlgn="auto" hangingPunct="1">
              <a:spcAft>
                <a:spcPts val="0"/>
              </a:spcAft>
              <a:defRPr/>
            </a:pPr>
            <a:r>
              <a:rPr lang="fr-FR" sz="2600" cap="small" dirty="0">
                <a:latin typeface="Times New Roman" pitchFamily="18" charset="0"/>
                <a:cs typeface="Times New Roman" pitchFamily="18" charset="0"/>
              </a:rPr>
              <a:t>Toutefois, il est important de préciser que ces deux méthodes d’éducation ne sont pas forcément contradictoires, même si elles sont l’objet de conflits et de discussions interminables entre les partisans de chaque méthode pour savoir laquelle est la meilleure.</a:t>
            </a:r>
          </a:p>
          <a:p>
            <a:pPr eaLnBrk="1" fontAlgn="auto" hangingPunct="1">
              <a:spcAft>
                <a:spcPts val="0"/>
              </a:spcAft>
              <a:defRPr/>
            </a:pPr>
            <a:r>
              <a:rPr lang="fr-FR" sz="2600" cap="small" dirty="0">
                <a:latin typeface="Times New Roman" pitchFamily="18" charset="0"/>
                <a:cs typeface="Times New Roman" pitchFamily="18" charset="0"/>
              </a:rPr>
              <a:t> </a:t>
            </a:r>
          </a:p>
          <a:p>
            <a:pPr eaLnBrk="1" fontAlgn="auto" hangingPunct="1">
              <a:spcAft>
                <a:spcPts val="0"/>
              </a:spcAft>
              <a:defRPr/>
            </a:pPr>
            <a:r>
              <a:rPr lang="fr-FR" sz="2600" cap="small" dirty="0">
                <a:latin typeface="Times New Roman" pitchFamily="18" charset="0"/>
                <a:cs typeface="Times New Roman" pitchFamily="18" charset="0"/>
              </a:rPr>
              <a:t>Normalement, les parents confrontés à ce choix peuvent choisir d’opter pour l’une ou l’autre des éducations dispensées aux enfants sourds bien que les moyens ne soient pas également répartis sur l’ensemble du territoire : on voit des familles déménager ou bien des transports assez longs pour les enfants sourds. Le choix se fait donc entre l’enseignement de la langue des signes et l’oral avec appareillage, ou la Langue française Parlée complétée et l’oral avec appareillage, il est possible d’utiliser les trois, et retenir ensuite la formule qui réussit le mieux à l’enfant sourd.</a:t>
            </a:r>
          </a:p>
          <a:p>
            <a:pPr eaLnBrk="1" fontAlgn="auto" hangingPunct="1">
              <a:spcAft>
                <a:spcPts val="0"/>
              </a:spcAft>
              <a:defRPr/>
            </a:pPr>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45CBC3A-6C01-46E0-99AD-DCE3F0CD51A8}"/>
              </a:ext>
            </a:extLst>
          </p:cNvPr>
          <p:cNvSpPr>
            <a:spLocks noGrp="1"/>
          </p:cNvSpPr>
          <p:nvPr>
            <p:ph idx="1"/>
          </p:nvPr>
        </p:nvSpPr>
        <p:spPr>
          <a:xfrm>
            <a:off x="457200" y="500063"/>
            <a:ext cx="8229600" cy="5626100"/>
          </a:xfrm>
        </p:spPr>
        <p:txBody>
          <a:bodyPr rtlCol="0">
            <a:normAutofit fontScale="40000" lnSpcReduction="20000"/>
          </a:bodyPr>
          <a:lstStyle/>
          <a:p>
            <a:pPr eaLnBrk="1" fontAlgn="auto" hangingPunct="1">
              <a:spcAft>
                <a:spcPts val="0"/>
              </a:spcAft>
              <a:defRPr/>
            </a:pPr>
            <a:r>
              <a:rPr lang="fr-FR" sz="5100" b="1" u="sng" cap="small" dirty="0">
                <a:solidFill>
                  <a:schemeClr val="tx2">
                    <a:lumMod val="60000"/>
                    <a:lumOff val="40000"/>
                  </a:schemeClr>
                </a:solidFill>
                <a:latin typeface="Times New Roman" pitchFamily="18" charset="0"/>
                <a:cs typeface="Times New Roman" pitchFamily="18" charset="0"/>
              </a:rPr>
              <a:t>G- Relations Sourds – Entendant</a:t>
            </a:r>
            <a:r>
              <a:rPr lang="fr-FR" sz="7400" b="1" u="sng" cap="small" dirty="0">
                <a:solidFill>
                  <a:schemeClr val="tx2">
                    <a:lumMod val="60000"/>
                    <a:lumOff val="40000"/>
                  </a:schemeClr>
                </a:solidFill>
                <a:latin typeface="Times New Roman" pitchFamily="18" charset="0"/>
                <a:cs typeface="Times New Roman" pitchFamily="18" charset="0"/>
              </a:rPr>
              <a:t> </a:t>
            </a:r>
            <a:r>
              <a:rPr lang="fr-FR" sz="7400" b="1" cap="small" dirty="0">
                <a:solidFill>
                  <a:schemeClr val="tx2">
                    <a:lumMod val="60000"/>
                    <a:lumOff val="40000"/>
                  </a:schemeClr>
                </a:solidFill>
                <a:latin typeface="Times New Roman" pitchFamily="18" charset="0"/>
                <a:cs typeface="Times New Roman" pitchFamily="18" charset="0"/>
              </a:rPr>
              <a:t>:</a:t>
            </a:r>
            <a:endParaRPr lang="fr-FR" sz="7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4000" cap="small" dirty="0">
                <a:latin typeface="Times New Roman" pitchFamily="18" charset="0"/>
                <a:cs typeface="Times New Roman" pitchFamily="18" charset="0"/>
              </a:rPr>
              <a:t> </a:t>
            </a:r>
          </a:p>
          <a:p>
            <a:pPr algn="just" eaLnBrk="1" fontAlgn="auto" hangingPunct="1">
              <a:spcAft>
                <a:spcPts val="0"/>
              </a:spcAft>
              <a:defRPr/>
            </a:pPr>
            <a:r>
              <a:rPr lang="fr-FR" sz="4500" cap="small" dirty="0">
                <a:latin typeface="Times New Roman" pitchFamily="18" charset="0"/>
                <a:cs typeface="Times New Roman" pitchFamily="18" charset="0"/>
              </a:rPr>
              <a:t>Les relations Sourds-entendant sont souvent tendues. </a:t>
            </a:r>
          </a:p>
          <a:p>
            <a:pPr algn="just" eaLnBrk="1" fontAlgn="auto" hangingPunct="1">
              <a:spcAft>
                <a:spcPts val="0"/>
              </a:spcAft>
              <a:defRPr/>
            </a:pPr>
            <a:r>
              <a:rPr lang="fr-FR" sz="4500" cap="small" dirty="0">
                <a:latin typeface="Times New Roman" pitchFamily="18" charset="0"/>
                <a:cs typeface="Times New Roman" pitchFamily="18" charset="0"/>
              </a:rPr>
              <a:t>Fondamentalement, c'est la vision de la surdité en tant que handicap qui heurte le plus les Sourds. </a:t>
            </a:r>
          </a:p>
          <a:p>
            <a:pPr algn="just" eaLnBrk="1" fontAlgn="auto" hangingPunct="1">
              <a:spcAft>
                <a:spcPts val="0"/>
              </a:spcAft>
              <a:defRPr/>
            </a:pPr>
            <a:r>
              <a:rPr lang="fr-FR" sz="4500" cap="small" dirty="0">
                <a:latin typeface="Times New Roman" pitchFamily="18" charset="0"/>
                <a:cs typeface="Times New Roman" pitchFamily="18" charset="0"/>
              </a:rPr>
              <a:t>Il y a confrontation entre la vision de la surdité comme pathologie et la surdité comme identité et fondement de l'expérience commune dans une communauté. Regroupés entre eux, les Sourds ne ressentent aucun manque, aucune déficience. </a:t>
            </a:r>
          </a:p>
          <a:p>
            <a:pPr algn="just" eaLnBrk="1" fontAlgn="auto" hangingPunct="1">
              <a:spcAft>
                <a:spcPts val="0"/>
              </a:spcAft>
              <a:defRPr/>
            </a:pPr>
            <a:r>
              <a:rPr lang="fr-FR" sz="4500" cap="small" dirty="0">
                <a:latin typeface="Times New Roman" pitchFamily="18" charset="0"/>
                <a:cs typeface="Times New Roman" pitchFamily="18" charset="0"/>
              </a:rPr>
              <a:t>Ils partagent des valeurs, des façons d'être et de comprendre le monde. En milieu entendant, la situation est différente, car on impose des normes "entendant". On tente le plus souvent de réparer l'audition. </a:t>
            </a:r>
          </a:p>
          <a:p>
            <a:pPr algn="just" eaLnBrk="1" fontAlgn="auto" hangingPunct="1">
              <a:spcAft>
                <a:spcPts val="0"/>
              </a:spcAft>
              <a:defRPr/>
            </a:pPr>
            <a:r>
              <a:rPr lang="fr-FR" sz="4500" cap="small" dirty="0">
                <a:latin typeface="Times New Roman" pitchFamily="18" charset="0"/>
                <a:cs typeface="Times New Roman" pitchFamily="18" charset="0"/>
              </a:rPr>
              <a:t>Cette idéologie se retrouve dans toutes les sphères de la vie : famille, école, etc. Les Sourds sont offensés que des décisions les concernant soient prises sans leur avis. C'est presque invariablement le cas dans le système scolaire. </a:t>
            </a:r>
          </a:p>
          <a:p>
            <a:pPr algn="just" eaLnBrk="1" fontAlgn="auto" hangingPunct="1">
              <a:spcAft>
                <a:spcPts val="0"/>
              </a:spcAft>
              <a:defRPr/>
            </a:pPr>
            <a:r>
              <a:rPr lang="fr-FR" sz="4500" cap="small" dirty="0">
                <a:latin typeface="Times New Roman" pitchFamily="18" charset="0"/>
                <a:cs typeface="Times New Roman" pitchFamily="18" charset="0"/>
              </a:rPr>
              <a:t>Les relations entre Sourds et entendant sont principalement marquées par deux éléments : les difficultés de communication et l'acceptation de la surdité. Parfois ils se sentent psychologiquement "inférieurs".</a:t>
            </a:r>
          </a:p>
          <a:p>
            <a:pPr algn="just" eaLnBrk="1" fontAlgn="auto" hangingPunct="1">
              <a:spcAft>
                <a:spcPts val="0"/>
              </a:spcAft>
              <a:defRPr/>
            </a:pPr>
            <a:r>
              <a:rPr lang="fr-FR" sz="4500" cap="small" dirty="0">
                <a:latin typeface="Times New Roman" pitchFamily="18" charset="0"/>
                <a:cs typeface="Times New Roman" pitchFamily="18" charset="0"/>
              </a:rPr>
              <a:t> </a:t>
            </a:r>
          </a:p>
          <a:p>
            <a:pPr eaLnBrk="1" fontAlgn="auto" hangingPunct="1">
              <a:spcAft>
                <a:spcPts val="0"/>
              </a:spcAft>
              <a:defRPr/>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AC5876D-74FC-4437-A87D-4238630E7970}"/>
              </a:ext>
            </a:extLst>
          </p:cNvPr>
          <p:cNvSpPr>
            <a:spLocks noGrp="1"/>
          </p:cNvSpPr>
          <p:nvPr>
            <p:ph idx="1"/>
          </p:nvPr>
        </p:nvSpPr>
        <p:spPr>
          <a:xfrm>
            <a:off x="285750" y="428625"/>
            <a:ext cx="8229600" cy="5911850"/>
          </a:xfrm>
        </p:spPr>
        <p:txBody>
          <a:bodyPr rtlCol="0">
            <a:normAutofit fontScale="47500" lnSpcReduction="20000"/>
          </a:bodyPr>
          <a:lstStyle/>
          <a:p>
            <a:pPr algn="just"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Oreille</a:t>
            </a:r>
          </a:p>
          <a:p>
            <a:pPr algn="just" eaLnBrk="1" fontAlgn="auto" hangingPunct="1">
              <a:spcAft>
                <a:spcPts val="0"/>
              </a:spcAft>
              <a:defRPr/>
            </a:pPr>
            <a:r>
              <a:rPr lang="fr-FR" sz="4400" cap="small" dirty="0">
                <a:latin typeface="Times New Roman" pitchFamily="18" charset="0"/>
                <a:cs typeface="Times New Roman" pitchFamily="18" charset="0"/>
              </a:rPr>
              <a:t>organe de l'audition et de l'équilibre. Chez l'Homme (et plus généralement chez les mammifères), elle est constituée de trois parties, l'oreille externe, l'oreille moyenne et l'oreille interne.</a:t>
            </a:r>
          </a:p>
          <a:p>
            <a:pPr algn="just" eaLnBrk="1" fontAlgn="auto" hangingPunct="1">
              <a:spcAft>
                <a:spcPts val="0"/>
              </a:spcAft>
              <a:defRPr/>
            </a:pPr>
            <a:r>
              <a:rPr lang="fr-FR" sz="4400" cap="small" dirty="0">
                <a:latin typeface="Times New Roman" pitchFamily="18" charset="0"/>
                <a:cs typeface="Times New Roman" pitchFamily="18" charset="0"/>
              </a:rPr>
              <a:t>Chacune des deux oreilles comprend une partie visible, le pavillon, et une partie protégée à l'intérieur du rocher, petite masse osseuse disposée horizontalement le long de l'os temporal du crâne.</a:t>
            </a:r>
          </a:p>
          <a:p>
            <a:pPr algn="just" eaLnBrk="1" fontAlgn="auto" hangingPunct="1">
              <a:spcAft>
                <a:spcPts val="0"/>
              </a:spcAft>
              <a:defRPr/>
            </a:pPr>
            <a:r>
              <a:rPr lang="fr-FR" sz="4400" cap="small" dirty="0">
                <a:solidFill>
                  <a:schemeClr val="tx2">
                    <a:lumMod val="60000"/>
                    <a:lumOff val="40000"/>
                  </a:schemeClr>
                </a:solidFill>
                <a:latin typeface="Times New Roman" pitchFamily="18" charset="0"/>
                <a:cs typeface="Times New Roman" pitchFamily="18" charset="0"/>
              </a:rPr>
              <a:t> </a:t>
            </a:r>
          </a:p>
          <a:p>
            <a:pPr algn="just"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Oreille externe</a:t>
            </a:r>
            <a:endParaRPr lang="fr-FR" sz="4400" cap="small" dirty="0">
              <a:solidFill>
                <a:schemeClr val="tx2">
                  <a:lumMod val="60000"/>
                  <a:lumOff val="40000"/>
                </a:schemeClr>
              </a:solidFill>
              <a:latin typeface="Times New Roman" pitchFamily="18" charset="0"/>
              <a:cs typeface="Times New Roman" pitchFamily="18" charset="0"/>
            </a:endParaRPr>
          </a:p>
          <a:p>
            <a:pPr algn="just" eaLnBrk="1" fontAlgn="auto" hangingPunct="1">
              <a:spcAft>
                <a:spcPts val="0"/>
              </a:spcAft>
              <a:defRPr/>
            </a:pPr>
            <a:r>
              <a:rPr lang="fr-FR" sz="4400" cap="small" dirty="0">
                <a:latin typeface="Times New Roman" pitchFamily="18" charset="0"/>
                <a:cs typeface="Times New Roman" pitchFamily="18" charset="0"/>
              </a:rPr>
              <a:t> </a:t>
            </a:r>
          </a:p>
          <a:p>
            <a:pPr algn="just" eaLnBrk="1" fontAlgn="auto" hangingPunct="1">
              <a:spcAft>
                <a:spcPts val="0"/>
              </a:spcAft>
              <a:defRPr/>
            </a:pPr>
            <a:r>
              <a:rPr lang="fr-FR" sz="4400" cap="small" dirty="0">
                <a:latin typeface="Times New Roman" pitchFamily="18" charset="0"/>
                <a:cs typeface="Times New Roman" pitchFamily="18" charset="0"/>
              </a:rPr>
              <a:t>    L'oreille externe est constituée du pavillon, cartilagineux, et du conduit auditif externe, d'environ 3 cm de long, qui pénètre dans le rocher. La paroi du conduit auditif est recouverte d'une substance visqueuse, le cérumen, provenant surtout de la sécrétion de glandes spécialisées.</a:t>
            </a:r>
          </a:p>
          <a:p>
            <a:pPr eaLnBrk="1" fontAlgn="auto" hangingPunct="1">
              <a:spcAft>
                <a:spcPts val="0"/>
              </a:spcAft>
              <a:defRPr/>
            </a:pPr>
            <a:r>
              <a:rPr lang="fr-FR" sz="4400" cap="small" dirty="0">
                <a:latin typeface="Times New Roman" pitchFamily="18" charset="0"/>
                <a:cs typeface="Times New Roman" pitchFamily="18" charset="0"/>
              </a:rPr>
              <a:t>      </a:t>
            </a:r>
          </a:p>
          <a:p>
            <a:pPr eaLnBrk="1" fontAlgn="auto" hangingPunct="1">
              <a:spcAft>
                <a:spcPts val="0"/>
              </a:spcAft>
              <a:defRPr/>
            </a:pPr>
            <a:endParaRPr lang="fr-FR" sz="4400" cap="small" dirty="0"/>
          </a:p>
          <a:p>
            <a:pPr eaLnBrk="1" fontAlgn="auto" hangingPunct="1">
              <a:spcAft>
                <a:spcPts val="0"/>
              </a:spcAft>
              <a:defRPr/>
            </a:pPr>
            <a:endParaRPr lang="fr-FR" sz="4400" cap="small" dirty="0"/>
          </a:p>
          <a:p>
            <a:pPr eaLnBrk="1" fontAlgn="auto" hangingPunct="1">
              <a:spcAft>
                <a:spcPts val="0"/>
              </a:spcAft>
              <a:defRPr/>
            </a:pPr>
            <a:endParaRPr lang="fr-FR" cap="small" dirty="0"/>
          </a:p>
          <a:p>
            <a:pPr eaLnBrk="1" fontAlgn="auto" hangingPunct="1">
              <a:spcAft>
                <a:spcPts val="0"/>
              </a:spcAft>
              <a:defRPr/>
            </a:pP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43231FE-46EF-43ED-B1DD-D6C2F7B2570D}"/>
              </a:ext>
            </a:extLst>
          </p:cNvPr>
          <p:cNvSpPr>
            <a:spLocks noGrp="1"/>
          </p:cNvSpPr>
          <p:nvPr>
            <p:ph idx="1"/>
          </p:nvPr>
        </p:nvSpPr>
        <p:spPr>
          <a:xfrm>
            <a:off x="457200" y="785813"/>
            <a:ext cx="8229600" cy="5340350"/>
          </a:xfrm>
        </p:spPr>
        <p:txBody>
          <a:bodyPr rtlCol="0">
            <a:normAutofit fontScale="77500" lnSpcReduction="20000"/>
          </a:bodyPr>
          <a:lstStyle/>
          <a:p>
            <a:pPr eaLnBrk="1" fontAlgn="auto" hangingPunct="1">
              <a:spcAft>
                <a:spcPts val="0"/>
              </a:spcAft>
              <a:defRPr/>
            </a:pPr>
            <a:r>
              <a:rPr lang="fr-FR" sz="3400" b="1" u="sng" cap="small" dirty="0">
                <a:solidFill>
                  <a:schemeClr val="tx2">
                    <a:lumMod val="60000"/>
                    <a:lumOff val="40000"/>
                  </a:schemeClr>
                </a:solidFill>
                <a:latin typeface="Times New Roman" pitchFamily="18" charset="0"/>
                <a:cs typeface="Times New Roman" pitchFamily="18" charset="0"/>
              </a:rPr>
              <a:t>Famille :</a:t>
            </a:r>
            <a:endParaRPr lang="fr-FR" sz="3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algn="just" eaLnBrk="1" fontAlgn="auto" hangingPunct="1">
              <a:spcAft>
                <a:spcPts val="0"/>
              </a:spcAft>
              <a:defRPr/>
            </a:pPr>
            <a:r>
              <a:rPr lang="fr-FR" cap="small" dirty="0">
                <a:latin typeface="Times New Roman" pitchFamily="18" charset="0"/>
                <a:cs typeface="Times New Roman" pitchFamily="18" charset="0"/>
              </a:rPr>
              <a:t>    </a:t>
            </a:r>
            <a:r>
              <a:rPr lang="fr-FR" sz="2900" cap="small" dirty="0">
                <a:latin typeface="Times New Roman" pitchFamily="18" charset="0"/>
                <a:cs typeface="Times New Roman" pitchFamily="18" charset="0"/>
              </a:rPr>
              <a:t>Pour la grande majorité, les Sourds sont minoritaires même dans leur propre famille. Voici à peine 20 ans, on déconseillait encore aux familles d'apprendre la langue des signes. Ici, ce sont les difficultés de communication qui caractérisent l'expérience de Sourd dans sa famille. Dans la majorité des cas, les membres de la famille ignorent la langue des signes. Il y a souvent un sentiment d'isolement et parfois de rejet au sein même de la famille. Les échanges avec la mère sont généralement plus faciles. Mais il arrive que des frères ou des sœurs doivent interpréter entre le Sourds et ses parents. Les contacts avec la famille élargie sont généralement lointains et superficiels.</a:t>
            </a:r>
          </a:p>
          <a:p>
            <a:pPr algn="just" eaLnBrk="1" fontAlgn="auto" hangingPunct="1">
              <a:spcAft>
                <a:spcPts val="0"/>
              </a:spcAft>
              <a:defRPr/>
            </a:pPr>
            <a:r>
              <a:rPr lang="fr-FR" sz="2900" cap="small" dirty="0"/>
              <a:t> </a:t>
            </a:r>
          </a:p>
          <a:p>
            <a:pPr algn="just" eaLnBrk="1" fontAlgn="auto" hangingPunct="1">
              <a:spcAft>
                <a:spcPts val="0"/>
              </a:spcAft>
              <a:defRPr/>
            </a:pPr>
            <a:endParaRPr lang="fr-FR" sz="29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84CA165-2294-4F9C-8A72-68EDB85D4615}"/>
              </a:ext>
            </a:extLst>
          </p:cNvPr>
          <p:cNvSpPr>
            <a:spLocks noGrp="1"/>
          </p:cNvSpPr>
          <p:nvPr>
            <p:ph idx="1"/>
          </p:nvPr>
        </p:nvSpPr>
        <p:spPr>
          <a:xfrm>
            <a:off x="457200" y="642938"/>
            <a:ext cx="8229600" cy="5483225"/>
          </a:xfrm>
        </p:spPr>
        <p:txBody>
          <a:bodyPr rtlCol="0">
            <a:normAutofit fontScale="55000" lnSpcReduction="20000"/>
          </a:bodyPr>
          <a:lstStyle/>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Travail :</a:t>
            </a:r>
            <a:endParaRPr lang="fr-FR" sz="4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    Les relations sociales ressemblent beaucoup au vécu familial. Le problème de communication est omniprésent. Au travail, les Sourds sont souvent isolés. L'un des collègues entendant apprendra peut-être quelques signes et il sera appelé à aider la personne sourde à comprendre les autres. Il est rare que des amitiés solides se tissent dans le milieu du travail.</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Amitié :</a:t>
            </a:r>
            <a:endParaRPr lang="fr-FR" sz="4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    Des difficultés de communications sont aussi présentes dans les amitiés entre Sourds et entendant. En général, les Sourds diront que leurs relations d'amitié avec les entendant sont différentes d'avec d'autres Sourds. Comme pour le milieu familial ou le travail, c'est le degré d'acceptation de la surdité et la compréhension de l'identité sourde qui influencent la relation. </a:t>
            </a:r>
          </a:p>
          <a:p>
            <a:pPr eaLnBrk="1" fontAlgn="auto" hangingPunct="1">
              <a:spcAft>
                <a:spcPts val="0"/>
              </a:spcAft>
              <a:defRPr/>
            </a:pPr>
            <a:r>
              <a:rPr lang="fr-FR" cap="small" dirty="0">
                <a:latin typeface="Times New Roman" pitchFamily="18" charset="0"/>
                <a:cs typeface="Times New Roman" pitchFamily="18" charset="0"/>
              </a:rPr>
              <a:t>Connaître la LSQ n'est pas suffisant, il faut être capable de connaître les Sourds, leurs valeurs et leurs comportements. Ils s'ennuient et se fatiguent souvent vite dans le milieu des entendant.</a:t>
            </a:r>
          </a:p>
          <a:p>
            <a:pPr eaLnBrk="1" fontAlgn="auto" hangingPunct="1">
              <a:spcAft>
                <a:spcPts val="0"/>
              </a:spcAft>
              <a:defRPr/>
            </a:pPr>
            <a:r>
              <a:rPr lang="fr-FR" cap="small" dirty="0">
                <a:latin typeface="Times New Roman" pitchFamily="18" charset="0"/>
                <a:cs typeface="Times New Roman" pitchFamily="18" charset="0"/>
              </a:rPr>
              <a:t>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8AC7E76-9398-4FC6-BF46-AD39DC57B2D9}"/>
              </a:ext>
            </a:extLst>
          </p:cNvPr>
          <p:cNvSpPr>
            <a:spLocks noGrp="1"/>
          </p:cNvSpPr>
          <p:nvPr>
            <p:ph idx="1"/>
          </p:nvPr>
        </p:nvSpPr>
        <p:spPr>
          <a:xfrm>
            <a:off x="457200" y="428625"/>
            <a:ext cx="8229600" cy="5697538"/>
          </a:xfrm>
        </p:spPr>
        <p:txBody>
          <a:bodyPr rtlCol="0">
            <a:normAutofit fontScale="55000" lnSpcReduction="20000"/>
          </a:bodyPr>
          <a:lstStyle/>
          <a:p>
            <a:pPr eaLnBrk="1" fontAlgn="auto" hangingPunct="1">
              <a:spcAft>
                <a:spcPts val="0"/>
              </a:spcAft>
              <a:defRPr/>
            </a:pPr>
            <a:r>
              <a:rPr lang="fr-FR" sz="4400" b="1" u="sng" cap="small" dirty="0">
                <a:solidFill>
                  <a:schemeClr val="tx2">
                    <a:lumMod val="60000"/>
                    <a:lumOff val="40000"/>
                  </a:schemeClr>
                </a:solidFill>
                <a:latin typeface="Times New Roman" pitchFamily="18" charset="0"/>
                <a:cs typeface="Times New Roman" pitchFamily="18" charset="0"/>
              </a:rPr>
              <a:t>Relations sociales :</a:t>
            </a:r>
            <a:endParaRPr lang="fr-FR" sz="44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latin typeface="Times New Roman" pitchFamily="18" charset="0"/>
                <a:cs typeface="Times New Roman" pitchFamily="18" charset="0"/>
              </a:rPr>
              <a:t>    Les difficultés de communications entraînent parfois un sentiment d'isolement et de rejet. Cela apparaît comme un des facteurs qui encouragent les Sourds à devenir gestuels et à intégrer la communauté sourde. Les contacts entre Sourds et entendant sont marqués par les difficultés de communication mais tout autant par le degré d'acceptation de la surdité de la part de la personne entendant. En effet, accepter la surdité, c'est s'ouvrir à un autre mode de communication mais aussi un autre mode d'interaction.</a:t>
            </a:r>
          </a:p>
          <a:p>
            <a:pPr eaLnBrk="1" fontAlgn="auto" hangingPunct="1">
              <a:spcAft>
                <a:spcPts val="0"/>
              </a:spcAft>
              <a:defRPr/>
            </a:pPr>
            <a:r>
              <a:rPr lang="fr-FR" cap="small" dirty="0">
                <a:latin typeface="Times New Roman" pitchFamily="18" charset="0"/>
                <a:cs typeface="Times New Roman" pitchFamily="18" charset="0"/>
              </a:rPr>
              <a:t>    Il y a des préjugés vis à vis des Sourds mais aussi de la part des Sourds à l'égard des entendant. Dans la société, on connaît très peu la réalité des Sourds. Rares sont les personnes qui savent que la langue des signes est une langue spécifique (non universelle) et comparable au français, par exemple. Les Sourds sont vus comme des handicapés et on doute souvent de leurs capacités intellectuelles.</a:t>
            </a: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En général, les Sourds seront curieux, voire méfiants, vis-à-vis des entendant qui s'intéressent à la communauté : ils voudront connaître les motivations de ces personnes et chercheront à vérifier si elles comprennent bien la culture des Sourds. Même si l'entendant s'exprime bien en langue des signes, une distance demeure entre le Sourd et l'entendant.</a:t>
            </a:r>
          </a:p>
          <a:p>
            <a:pPr eaLnBrk="1" fontAlgn="auto" hangingPunct="1">
              <a:spcAft>
                <a:spcPts val="0"/>
              </a:spcAft>
              <a:defRPr/>
            </a:pPr>
            <a:endParaRPr lang="fr-FR" dirty="0"/>
          </a:p>
          <a:p>
            <a:pPr eaLnBrk="1" fontAlgn="auto" hangingPunct="1">
              <a:spcAft>
                <a:spcPts val="0"/>
              </a:spcAft>
              <a:defRPr/>
            </a:pP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D9C6697-BFE9-4DA5-817D-10E8B154579C}"/>
              </a:ext>
            </a:extLst>
          </p:cNvPr>
          <p:cNvSpPr>
            <a:spLocks noGrp="1"/>
          </p:cNvSpPr>
          <p:nvPr>
            <p:ph idx="1"/>
          </p:nvPr>
        </p:nvSpPr>
        <p:spPr>
          <a:xfrm>
            <a:off x="457200" y="571500"/>
            <a:ext cx="8229600" cy="5554663"/>
          </a:xfrm>
        </p:spPr>
        <p:txBody>
          <a:bodyPr rtlCol="0">
            <a:normAutofit fontScale="55000" lnSpcReduction="20000"/>
          </a:bodyPr>
          <a:lstStyle/>
          <a:p>
            <a:pPr eaLnBrk="1" fontAlgn="auto" hangingPunct="1">
              <a:spcAft>
                <a:spcPts val="0"/>
              </a:spcAft>
              <a:defRPr/>
            </a:pPr>
            <a:r>
              <a:rPr lang="fr-FR" sz="5100" b="1" u="sng" cap="small" dirty="0">
                <a:solidFill>
                  <a:schemeClr val="tx2">
                    <a:lumMod val="60000"/>
                    <a:lumOff val="40000"/>
                  </a:schemeClr>
                </a:solidFill>
                <a:latin typeface="Times New Roman" pitchFamily="18" charset="0"/>
                <a:cs typeface="Times New Roman" pitchFamily="18" charset="0"/>
              </a:rPr>
              <a:t>Oreille moyenne</a:t>
            </a:r>
            <a:endParaRPr lang="fr-FR" sz="51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t> </a:t>
            </a:r>
          </a:p>
          <a:p>
            <a:pPr algn="just" eaLnBrk="1" fontAlgn="auto" hangingPunct="1">
              <a:spcAft>
                <a:spcPts val="0"/>
              </a:spcAft>
              <a:defRPr/>
            </a:pPr>
            <a:r>
              <a:rPr lang="fr-FR" cap="small" dirty="0">
                <a:latin typeface="Times New Roman" pitchFamily="18" charset="0"/>
                <a:cs typeface="Times New Roman" pitchFamily="18" charset="0"/>
              </a:rPr>
              <a:t>    L'oreille moyenne est formée essentiellement par la caisse du tympan, contenant le mécanisme de transmission des ondes sonores de l'oreille externe vers l'oreille interne, et par la trompe d'Eustache.</a:t>
            </a:r>
          </a:p>
          <a:p>
            <a:pPr algn="just" eaLnBrk="1" fontAlgn="auto" hangingPunct="1">
              <a:spcAft>
                <a:spcPts val="0"/>
              </a:spcAft>
              <a:defRPr/>
            </a:pPr>
            <a:r>
              <a:rPr lang="fr-FR" dirty="0">
                <a:latin typeface="Times New Roman" pitchFamily="18" charset="0"/>
                <a:cs typeface="Times New Roman" pitchFamily="18" charset="0"/>
              </a:rPr>
              <a:t>    La caisse du tympan commence par la membrane tympanique, ou tympan, qui la sépare de l'oreille externe. À son autre extrémité, sa paroi osseuse est percée de deux petits orifices, la fenêtre ovale et la fenêtre ronde, qui séparent la caisse des liquides de l'oreille interne et qui sont fermés chacun par une membrane. À l'intérieur, la caisse du tympan est remplie d'air et comporte une chaîne de trois osselets, appelés marteau, enclume et étrier. Le marteau, disposé à peu près verticalement, s'attache au tympan sur toute la longueur de son manche et s'articule par sa tête avec l'enclume, laquelle s'articule à son tour avec l'étrier. Ce </a:t>
            </a:r>
            <a:r>
              <a:rPr lang="fr-FR" cap="small" dirty="0">
                <a:latin typeface="Times New Roman" pitchFamily="18" charset="0"/>
                <a:cs typeface="Times New Roman" pitchFamily="18" charset="0"/>
              </a:rPr>
              <a:t>dernier est triangulaire et sa base (la platine), large et aplatie, s'appuie sur la fenêtre ovale.</a:t>
            </a:r>
          </a:p>
          <a:p>
            <a:pPr algn="just" eaLnBrk="1" fontAlgn="auto" hangingPunct="1">
              <a:spcAft>
                <a:spcPts val="0"/>
              </a:spcAft>
              <a:defRPr/>
            </a:pPr>
            <a:r>
              <a:rPr lang="fr-FR" cap="small" dirty="0">
                <a:latin typeface="Times New Roman" pitchFamily="18" charset="0"/>
                <a:cs typeface="Times New Roman" pitchFamily="18" charset="0"/>
              </a:rPr>
              <a:t>    La trompe d'Eustache est un fin conduit qui s'ouvre d'un côté dans la caisse du tympan, et de l'autre dans le rhinopharynx (la partie du pharynx située en arrière des fosses nasales).</a:t>
            </a:r>
          </a:p>
          <a:p>
            <a:pPr algn="just" eaLnBrk="1" fontAlgn="auto" hangingPunct="1">
              <a:spcAft>
                <a:spcPts val="0"/>
              </a:spcAft>
              <a:defRPr/>
            </a:pPr>
            <a:r>
              <a:rPr lang="fr-FR" cap="small" dirty="0">
                <a:latin typeface="Times New Roman" pitchFamily="18" charset="0"/>
                <a:cs typeface="Times New Roman" pitchFamily="18" charset="0"/>
              </a:rPr>
              <a:t>       </a:t>
            </a:r>
          </a:p>
          <a:p>
            <a:pPr algn="just" eaLnBrk="1" fontAlgn="auto" hangingPunct="1">
              <a:spcAft>
                <a:spcPts val="0"/>
              </a:spcAft>
              <a:defRPr/>
            </a:pPr>
            <a:r>
              <a:rPr lang="fr-FR" cap="small" dirty="0">
                <a:latin typeface="Times New Roman" pitchFamily="18" charset="0"/>
                <a:cs typeface="Times New Roman" pitchFamily="18" charset="0"/>
              </a:rPr>
              <a:t>            Au centre de la membrane tympanique est accolé le manche du marteau, premier osselet de la chaîne ossiculaire qui transmet la vibration sonore à l'oreille interne</a:t>
            </a:r>
            <a:endParaRPr lang="fr-FR"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8A6F8D70-1146-404C-BAB6-09431304DCC0}"/>
              </a:ext>
            </a:extLst>
          </p:cNvPr>
          <p:cNvSpPr>
            <a:spLocks noGrp="1"/>
          </p:cNvSpPr>
          <p:nvPr>
            <p:ph idx="1"/>
          </p:nvPr>
        </p:nvSpPr>
        <p:spPr>
          <a:xfrm>
            <a:off x="457200" y="428625"/>
            <a:ext cx="8229600" cy="5697538"/>
          </a:xfrm>
        </p:spPr>
        <p:txBody>
          <a:bodyPr rtlCol="0">
            <a:normAutofit fontScale="62500" lnSpcReduction="20000"/>
          </a:bodyPr>
          <a:lstStyle/>
          <a:p>
            <a:pPr eaLnBrk="1" fontAlgn="auto" hangingPunct="1">
              <a:spcAft>
                <a:spcPts val="0"/>
              </a:spcAft>
              <a:defRPr/>
            </a:pPr>
            <a:r>
              <a:rPr lang="fr-FR" sz="4000" b="1" u="sng" cap="small" dirty="0">
                <a:solidFill>
                  <a:schemeClr val="tx2">
                    <a:lumMod val="60000"/>
                    <a:lumOff val="40000"/>
                  </a:schemeClr>
                </a:solidFill>
                <a:latin typeface="Times New Roman" pitchFamily="18" charset="0"/>
                <a:cs typeface="Times New Roman" pitchFamily="18" charset="0"/>
              </a:rPr>
              <a:t>Oreille interne</a:t>
            </a:r>
            <a:endParaRPr lang="fr-FR" sz="40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algn="just" eaLnBrk="1" fontAlgn="auto" hangingPunct="1">
              <a:spcAft>
                <a:spcPts val="0"/>
              </a:spcAft>
              <a:defRPr/>
            </a:pPr>
            <a:r>
              <a:rPr lang="fr-FR" cap="small" dirty="0">
                <a:latin typeface="Times New Roman" pitchFamily="18" charset="0"/>
                <a:cs typeface="Times New Roman" pitchFamily="18" charset="0"/>
              </a:rPr>
              <a:t>    L'oreille interne, ou labyrinthe, est constituée d'un système de canaux osseux remplis d'un liquide, la périlymphe à l'intérieur de laquelle se trouvent des canaux membraneux qui sont eux-mêmes remplis d'un autre liquide, l'endolymphe, et qui portent des cellules sensorielles sur leur paroi.</a:t>
            </a:r>
          </a:p>
          <a:p>
            <a:pPr algn="just" eaLnBrk="1" fontAlgn="auto" hangingPunct="1">
              <a:spcAft>
                <a:spcPts val="0"/>
              </a:spcAft>
              <a:defRPr/>
            </a:pPr>
            <a:r>
              <a:rPr lang="fr-FR" cap="small" dirty="0">
                <a:latin typeface="Times New Roman" pitchFamily="18" charset="0"/>
                <a:cs typeface="Times New Roman" pitchFamily="18" charset="0"/>
              </a:rPr>
              <a:t>     Dans sa partie antérieure, le labyrinthe est appelé cochlée (ou limaçon, en raison de sa forme) et renferme l'organe de l'audition (organe de Corti), connecté au cerveau par le nerf cochléaire. </a:t>
            </a:r>
          </a:p>
          <a:p>
            <a:pPr algn="just" eaLnBrk="1" fontAlgn="auto" hangingPunct="1">
              <a:spcAft>
                <a:spcPts val="0"/>
              </a:spcAft>
              <a:defRPr/>
            </a:pPr>
            <a:r>
              <a:rPr lang="fr-FR" cap="small" dirty="0">
                <a:latin typeface="Times New Roman" pitchFamily="18" charset="0"/>
                <a:cs typeface="Times New Roman" pitchFamily="18" charset="0"/>
              </a:rPr>
              <a:t>Le labyrinthe postérieur, ou appareil vestibulaire, contient les organes de l'équilibre, reliés au cerveau par le nerf vestibulaire. Cet appareil comprend en fait un renflement, le vestibule proprement dit, sur lequel s'ouvrent trois canaux semi-circulaires, en forme de demi-cercle et approximativement disposés à angle droit les uns par rapport aux autres. </a:t>
            </a:r>
          </a:p>
          <a:p>
            <a:pPr algn="just" eaLnBrk="1" fontAlgn="auto" hangingPunct="1">
              <a:spcAft>
                <a:spcPts val="0"/>
              </a:spcAft>
              <a:defRPr/>
            </a:pPr>
            <a:r>
              <a:rPr lang="fr-FR" cap="small" dirty="0">
                <a:latin typeface="Times New Roman" pitchFamily="18" charset="0"/>
                <a:cs typeface="Times New Roman" pitchFamily="18" charset="0"/>
              </a:rPr>
              <a:t>Les deux nerfs, cochléaire et vestibulaire, se réunissent dans le conduit auditif interne pour former le nerf auditif (ou </a:t>
            </a:r>
            <a:r>
              <a:rPr lang="fr-FR" cap="small" dirty="0" err="1">
                <a:latin typeface="Times New Roman" pitchFamily="18" charset="0"/>
                <a:cs typeface="Times New Roman" pitchFamily="18" charset="0"/>
              </a:rPr>
              <a:t>cochléo</a:t>
            </a:r>
            <a:r>
              <a:rPr lang="fr-FR" cap="small" dirty="0">
                <a:latin typeface="Times New Roman" pitchFamily="18" charset="0"/>
                <a:cs typeface="Times New Roman" pitchFamily="18" charset="0"/>
              </a:rPr>
              <a:t>-vestibulaire).</a:t>
            </a:r>
          </a:p>
          <a:p>
            <a:pPr algn="just"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1B2F751-A909-4915-93AA-83200FE76B12}"/>
              </a:ext>
            </a:extLst>
          </p:cNvPr>
          <p:cNvSpPr>
            <a:spLocks noGrp="1"/>
          </p:cNvSpPr>
          <p:nvPr>
            <p:ph type="title"/>
          </p:nvPr>
        </p:nvSpPr>
        <p:spPr/>
        <p:txBody>
          <a:bodyPr rtlCol="0">
            <a:normAutofit/>
          </a:bodyPr>
          <a:lstStyle/>
          <a:p>
            <a:pPr eaLnBrk="1" fontAlgn="auto" hangingPunct="1">
              <a:spcAft>
                <a:spcPts val="0"/>
              </a:spcAft>
              <a:defRPr/>
            </a:pPr>
            <a:r>
              <a:rPr lang="fr-FR" sz="3200" b="1" u="sng" cap="small" dirty="0">
                <a:solidFill>
                  <a:schemeClr val="tx2">
                    <a:lumMod val="60000"/>
                    <a:lumOff val="40000"/>
                  </a:schemeClr>
                </a:solidFill>
                <a:latin typeface="Times New Roman" pitchFamily="18" charset="0"/>
                <a:cs typeface="Times New Roman" pitchFamily="18" charset="0"/>
              </a:rPr>
              <a:t>Fonctionnement de l'oreille humaine</a:t>
            </a:r>
            <a:endParaRPr lang="fr-FR" sz="3200"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3F3110EE-E925-442E-AA9F-B43F0346CAAE}"/>
              </a:ext>
            </a:extLst>
          </p:cNvPr>
          <p:cNvSpPr>
            <a:spLocks noGrp="1"/>
          </p:cNvSpPr>
          <p:nvPr>
            <p:ph idx="1"/>
          </p:nvPr>
        </p:nvSpPr>
        <p:spPr>
          <a:xfrm>
            <a:off x="457200" y="1214438"/>
            <a:ext cx="8229600" cy="5286375"/>
          </a:xfrm>
        </p:spPr>
        <p:txBody>
          <a:bodyPr rtlCol="0">
            <a:noAutofit/>
          </a:bodyPr>
          <a:lstStyle/>
          <a:p>
            <a:pPr eaLnBrk="1" fontAlgn="auto" hangingPunct="1">
              <a:spcAft>
                <a:spcPts val="0"/>
              </a:spcAft>
              <a:defRPr/>
            </a:pPr>
            <a:r>
              <a:rPr lang="fr-FR" sz="1800" cap="small" dirty="0">
                <a:latin typeface="Times New Roman" pitchFamily="18" charset="0"/>
                <a:cs typeface="Times New Roman" pitchFamily="18" charset="0"/>
              </a:rPr>
              <a:t> </a:t>
            </a:r>
            <a:r>
              <a:rPr lang="fr-FR" sz="1600" cap="small" dirty="0">
                <a:latin typeface="Times New Roman" pitchFamily="18" charset="0"/>
                <a:cs typeface="Times New Roman" pitchFamily="18" charset="0"/>
              </a:rPr>
              <a:t>Entendre suppose un son (physique), une oreille pour le capter, un système nerveux pour le recevoir.</a:t>
            </a:r>
          </a:p>
          <a:p>
            <a:pPr eaLnBrk="1" fontAlgn="auto" hangingPunct="1">
              <a:spcAft>
                <a:spcPts val="0"/>
              </a:spcAft>
              <a:defRPr/>
            </a:pPr>
            <a:r>
              <a:rPr lang="fr-FR" sz="1600" cap="small" dirty="0">
                <a:latin typeface="Times New Roman" pitchFamily="18" charset="0"/>
                <a:cs typeface="Times New Roman" pitchFamily="18" charset="0"/>
              </a:rPr>
              <a:t>Ecouter est un processus actif supposant préférences et répulsions pour tel son ou telle séquence sonore.</a:t>
            </a:r>
          </a:p>
          <a:p>
            <a:pPr eaLnBrk="1" fontAlgn="auto" hangingPunct="1">
              <a:spcAft>
                <a:spcPts val="0"/>
              </a:spcAft>
              <a:defRPr/>
            </a:pPr>
            <a:r>
              <a:rPr lang="fr-FR" sz="1800" cap="small" dirty="0">
                <a:latin typeface="Times New Roman" pitchFamily="18" charset="0"/>
                <a:cs typeface="Times New Roman" pitchFamily="18" charset="0"/>
              </a:rPr>
              <a:t> </a:t>
            </a:r>
            <a:r>
              <a:rPr lang="fr-FR" sz="1800" cap="small" dirty="0">
                <a:solidFill>
                  <a:schemeClr val="tx2">
                    <a:lumMod val="60000"/>
                    <a:lumOff val="40000"/>
                  </a:schemeClr>
                </a:solidFill>
                <a:latin typeface="Times New Roman" pitchFamily="18" charset="0"/>
                <a:cs typeface="Times New Roman" pitchFamily="18" charset="0"/>
              </a:rPr>
              <a:t> </a:t>
            </a:r>
            <a:r>
              <a:rPr lang="fr-FR" sz="1800" b="1" u="sng" cap="small" dirty="0">
                <a:solidFill>
                  <a:schemeClr val="tx2">
                    <a:lumMod val="60000"/>
                    <a:lumOff val="40000"/>
                  </a:schemeClr>
                </a:solidFill>
                <a:latin typeface="Times New Roman" pitchFamily="18" charset="0"/>
                <a:cs typeface="Times New Roman" pitchFamily="18" charset="0"/>
              </a:rPr>
              <a:t>Audition</a:t>
            </a:r>
            <a:r>
              <a:rPr lang="fr-FR" sz="1800" cap="small" dirty="0">
                <a:solidFill>
                  <a:schemeClr val="tx2">
                    <a:lumMod val="60000"/>
                    <a:lumOff val="40000"/>
                  </a:schemeClr>
                </a:solidFill>
                <a:latin typeface="Times New Roman" pitchFamily="18" charset="0"/>
                <a:cs typeface="Times New Roman" pitchFamily="18" charset="0"/>
              </a:rPr>
              <a:t> </a:t>
            </a:r>
          </a:p>
          <a:p>
            <a:pPr eaLnBrk="1" fontAlgn="auto" hangingPunct="1">
              <a:spcAft>
                <a:spcPts val="0"/>
              </a:spcAft>
              <a:defRPr/>
            </a:pPr>
            <a:r>
              <a:rPr lang="fr-FR" sz="1800" cap="small" dirty="0">
                <a:latin typeface="Times New Roman" pitchFamily="18" charset="0"/>
                <a:cs typeface="Times New Roman" pitchFamily="18" charset="0"/>
              </a:rPr>
              <a:t>    </a:t>
            </a:r>
            <a:r>
              <a:rPr lang="fr-FR" sz="1600" cap="small" dirty="0">
                <a:latin typeface="Times New Roman" pitchFamily="18" charset="0"/>
                <a:cs typeface="Times New Roman" pitchFamily="18" charset="0"/>
              </a:rPr>
              <a:t>Les ondes sonores sont dues en réalité à des variations de la pression de l'air. Elles sont transmises par le conduit auditif externe jusqu'au tympan qu'elles font vibrer. Les cellules qui tapissent la caisse du tympan tendent à résorber l'air en permanence, et à faire ainsi chuter la pression. Mais, à chaque mouvement de déglutition du pharynx, la trompe d'Eustache s'ouvre et l'air extérieur pénètre dans la caisse du tympan. Celui-ci, soumis à la même pression (égale à la pression atmosphérique) sur ses deux faces, peut alors continuer à vibrer parfaitement.</a:t>
            </a:r>
          </a:p>
          <a:p>
            <a:pPr eaLnBrk="1" fontAlgn="auto" hangingPunct="1">
              <a:spcAft>
                <a:spcPts val="0"/>
              </a:spcAft>
              <a:defRPr/>
            </a:pPr>
            <a:r>
              <a:rPr lang="fr-FR" sz="1600" cap="small" dirty="0">
                <a:latin typeface="Times New Roman" pitchFamily="18" charset="0"/>
                <a:cs typeface="Times New Roman" pitchFamily="18" charset="0"/>
              </a:rPr>
              <a:t>     Ces vibrations sont transmises par la chaîne des osselets de l'oreille moyenne jusqu'aux liquides de l'oreille interne via la fenêtre ovale. Les mouvements de l'endolymphe font bouger les cils des cellules sensorielles de la cochlée. Les cellules ciliées transforment ces mouvements en messages nerveux (potentiels d'action), qu'elles transmettent aux neurones du nerf cochléaire qui, à son tour, véhicule ces informations jusqu'au cerveau.</a:t>
            </a:r>
          </a:p>
          <a:p>
            <a:pPr eaLnBrk="1" fontAlgn="auto" hangingPunct="1">
              <a:spcAft>
                <a:spcPts val="0"/>
              </a:spcAft>
              <a:defRPr/>
            </a:pPr>
            <a:endParaRPr lang="fr-FR" sz="1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6C0CDD4-EE0B-4CB3-8041-9A0CD054241A}"/>
              </a:ext>
            </a:extLst>
          </p:cNvPr>
          <p:cNvSpPr>
            <a:spLocks noGrp="1"/>
          </p:cNvSpPr>
          <p:nvPr>
            <p:ph idx="1"/>
          </p:nvPr>
        </p:nvSpPr>
        <p:spPr>
          <a:xfrm>
            <a:off x="457200" y="642938"/>
            <a:ext cx="8229600" cy="5483225"/>
          </a:xfrm>
        </p:spPr>
        <p:txBody>
          <a:bodyPr rtlCol="0">
            <a:normAutofit fontScale="47500" lnSpcReduction="20000"/>
          </a:bodyPr>
          <a:lstStyle/>
          <a:p>
            <a:pPr eaLnBrk="1" fontAlgn="auto" hangingPunct="1">
              <a:spcAft>
                <a:spcPts val="0"/>
              </a:spcAft>
              <a:defRPr/>
            </a:pPr>
            <a:r>
              <a:rPr lang="fr-FR" sz="5100" cap="small" dirty="0">
                <a:solidFill>
                  <a:schemeClr val="tx2">
                    <a:lumMod val="60000"/>
                    <a:lumOff val="40000"/>
                  </a:schemeClr>
                </a:solidFill>
                <a:latin typeface="Times New Roman" pitchFamily="18" charset="0"/>
                <a:cs typeface="Times New Roman" pitchFamily="18" charset="0"/>
              </a:rPr>
              <a:t> </a:t>
            </a:r>
            <a:r>
              <a:rPr lang="fr-FR" sz="5100" b="1" u="sng" cap="small" dirty="0">
                <a:solidFill>
                  <a:schemeClr val="tx2">
                    <a:lumMod val="60000"/>
                    <a:lumOff val="40000"/>
                  </a:schemeClr>
                </a:solidFill>
                <a:latin typeface="Times New Roman" pitchFamily="18" charset="0"/>
                <a:cs typeface="Times New Roman" pitchFamily="18" charset="0"/>
              </a:rPr>
              <a:t>Équilibration</a:t>
            </a:r>
          </a:p>
          <a:p>
            <a:pPr eaLnBrk="1" fontAlgn="auto" hangingPunct="1">
              <a:spcAft>
                <a:spcPts val="0"/>
              </a:spcAft>
              <a:defRPr/>
            </a:pPr>
            <a:endParaRPr lang="fr-FR" sz="51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C'est à l'appareil vestibulaire, la partie postérieure du labyrinthe, qu'est dévolue une grande partie de l'équilibration, la fonction qui permet de garder l'équilibre malgré les changements de position du corps. Au début ou à la fin d'un mouvement de la tête, l'accélération provoque un mouvement relatif (par inertie) de l'endolymphe dans les canaux semi-circulaires, qui entraîne les cils des cellules sensorielles. Celles-ci traduisent le mouvement en message nerveux, qu'elles transmettent aux neurones du nerf vestibulaire. Les canaux, du fait de leur disposition anatomique, permettent de percevoir les mouvements de la tête dans les trois directions de l'espace : de haut en bas, en rotation, ou en inclinaison latérale. Les choses se passent un peu différemment dans le cas du vestibule. Des cristaux de carbonate de calcium, appelés otolithes, sont disposés dans une sorte de masse gélatineuse qui repose sur les cellules sensorielles ciliées du vestibule. Pour toute position de la tête en dehors de la verticale, les otolithes sont entraînés par leur poids et continuent d'appuyer verticalement sur le sommet des cils alors que la base des cils a changé de position, ce qui provoque une angulation des cils. Pour une accélération linéaire, l'inertie des otolithes c'est-à-dire le fait qu'ils se déplacent avec un certain retard, provoque également une angulation. Les yeux ainsi que certaines cellules sensitives de la peau, des muscles et des articulations participent également au maintien de l'équilibre. Par exemple, quand le vestibule indique le sens et la nature d'un mouvement, c'est la sensibilité des muscles et des articulations du cou qui peut préciser au système nerveux, même si les yeux sont fermés, que le mouvement a lieu au niveau de la tête. </a:t>
            </a:r>
          </a:p>
          <a:p>
            <a:pPr eaLnBrk="1" fontAlgn="auto" hangingPunct="1">
              <a:spcAft>
                <a:spcPts val="0"/>
              </a:spcAft>
              <a:defRPr/>
            </a:pPr>
            <a:r>
              <a:rPr lang="fr-FR" cap="small" dirty="0">
                <a:latin typeface="Times New Roman" pitchFamily="18" charset="0"/>
                <a:cs typeface="Times New Roman" pitchFamily="18" charset="0"/>
              </a:rPr>
              <a:t>Pour les psychophysiologiques, les récepteurs extéroceptifs sont sensibles à la pression (corpuscules de </a:t>
            </a:r>
            <a:r>
              <a:rPr lang="fr-FR" cap="small" dirty="0" err="1">
                <a:latin typeface="Times New Roman" pitchFamily="18" charset="0"/>
                <a:cs typeface="Times New Roman" pitchFamily="18" charset="0"/>
              </a:rPr>
              <a:t>meckel</a:t>
            </a:r>
            <a:r>
              <a:rPr lang="fr-FR" cap="small" dirty="0">
                <a:latin typeface="Times New Roman" pitchFamily="18" charset="0"/>
                <a:cs typeface="Times New Roman" pitchFamily="18" charset="0"/>
              </a:rPr>
              <a:t>), à l'étirement et aux vibrations (corpuscules de </a:t>
            </a:r>
            <a:r>
              <a:rPr lang="fr-FR" cap="small" dirty="0" err="1">
                <a:latin typeface="Times New Roman" pitchFamily="18" charset="0"/>
                <a:cs typeface="Times New Roman" pitchFamily="18" charset="0"/>
              </a:rPr>
              <a:t>pacini</a:t>
            </a:r>
            <a:r>
              <a:rPr lang="fr-FR" cap="small" dirty="0">
                <a:latin typeface="Times New Roman" pitchFamily="18" charset="0"/>
                <a:cs typeface="Times New Roman" pitchFamily="18" charset="0"/>
              </a:rPr>
              <a:t>), au toucher (corpuscules de </a:t>
            </a:r>
            <a:r>
              <a:rPr lang="fr-FR" cap="small" dirty="0" err="1">
                <a:latin typeface="Times New Roman" pitchFamily="18" charset="0"/>
                <a:cs typeface="Times New Roman" pitchFamily="18" charset="0"/>
              </a:rPr>
              <a:t>meissner</a:t>
            </a:r>
            <a:r>
              <a:rPr lang="fr-FR" cap="small" dirty="0">
                <a:latin typeface="Times New Roman" pitchFamily="18" charset="0"/>
                <a:cs typeface="Times New Roman" pitchFamily="18" charset="0"/>
              </a:rPr>
              <a:t> que l'on trouve à la base des poils).</a:t>
            </a:r>
            <a:endParaRPr lang="fr-FR"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95115FF-B239-4630-AAF3-6E35F2DBADB3}"/>
              </a:ext>
            </a:extLst>
          </p:cNvPr>
          <p:cNvSpPr>
            <a:spLocks noGrp="1"/>
          </p:cNvSpPr>
          <p:nvPr>
            <p:ph idx="1"/>
          </p:nvPr>
        </p:nvSpPr>
        <p:spPr>
          <a:xfrm>
            <a:off x="457200" y="571500"/>
            <a:ext cx="8229600" cy="5554663"/>
          </a:xfrm>
        </p:spPr>
        <p:txBody>
          <a:bodyPr rtlCol="0">
            <a:normAutofit fontScale="32500" lnSpcReduction="20000"/>
          </a:bodyPr>
          <a:lstStyle/>
          <a:p>
            <a:pPr eaLnBrk="1" fontAlgn="auto" hangingPunct="1">
              <a:spcAft>
                <a:spcPts val="0"/>
              </a:spcAft>
              <a:defRPr/>
            </a:pPr>
            <a:r>
              <a:rPr lang="fr-FR" sz="6000" b="1" u="sng" cap="small" dirty="0">
                <a:solidFill>
                  <a:schemeClr val="tx2">
                    <a:lumMod val="60000"/>
                    <a:lumOff val="40000"/>
                  </a:schemeClr>
                </a:solidFill>
                <a:latin typeface="Times New Roman" pitchFamily="18" charset="0"/>
                <a:cs typeface="Times New Roman" pitchFamily="18" charset="0"/>
              </a:rPr>
              <a:t>Les corpuscules de </a:t>
            </a:r>
            <a:r>
              <a:rPr lang="fr-FR" sz="6000" b="1" u="sng" cap="small" dirty="0" err="1">
                <a:solidFill>
                  <a:schemeClr val="tx2">
                    <a:lumMod val="60000"/>
                    <a:lumOff val="40000"/>
                  </a:schemeClr>
                </a:solidFill>
                <a:latin typeface="Times New Roman" pitchFamily="18" charset="0"/>
                <a:cs typeface="Times New Roman" pitchFamily="18" charset="0"/>
              </a:rPr>
              <a:t>Pacini</a:t>
            </a:r>
            <a:r>
              <a:rPr lang="fr-FR" sz="6000" b="1" u="sng" cap="small" dirty="0">
                <a:solidFill>
                  <a:schemeClr val="tx2">
                    <a:lumMod val="60000"/>
                    <a:lumOff val="40000"/>
                  </a:schemeClr>
                </a:solidFill>
                <a:latin typeface="Times New Roman" pitchFamily="18" charset="0"/>
                <a:cs typeface="Times New Roman" pitchFamily="18" charset="0"/>
              </a:rPr>
              <a:t> </a:t>
            </a:r>
            <a:r>
              <a:rPr lang="fr-FR" sz="6000" u="sng" cap="small" dirty="0">
                <a:solidFill>
                  <a:schemeClr val="tx2">
                    <a:lumMod val="60000"/>
                    <a:lumOff val="40000"/>
                  </a:schemeClr>
                </a:solidFill>
                <a:latin typeface="Times New Roman" pitchFamily="18" charset="0"/>
                <a:cs typeface="Times New Roman" pitchFamily="18" charset="0"/>
              </a:rPr>
              <a:t>: Appelés également corpuscules de Vater </a:t>
            </a:r>
            <a:r>
              <a:rPr lang="fr-FR" sz="6000" u="sng" cap="small" dirty="0" err="1">
                <a:solidFill>
                  <a:schemeClr val="tx2">
                    <a:lumMod val="60000"/>
                    <a:lumOff val="40000"/>
                  </a:schemeClr>
                </a:solidFill>
                <a:latin typeface="Times New Roman" pitchFamily="18" charset="0"/>
                <a:cs typeface="Times New Roman" pitchFamily="18" charset="0"/>
              </a:rPr>
              <a:t>Pacini</a:t>
            </a:r>
            <a:r>
              <a:rPr lang="fr-FR" sz="6000" u="sng" cap="small" dirty="0">
                <a:solidFill>
                  <a:schemeClr val="tx2">
                    <a:lumMod val="60000"/>
                    <a:lumOff val="40000"/>
                  </a:schemeClr>
                </a:solidFill>
                <a:latin typeface="Times New Roman" pitchFamily="18" charset="0"/>
                <a:cs typeface="Times New Roman" pitchFamily="18" charset="0"/>
              </a:rPr>
              <a:t> ont été découverts par l'anatomiste italien Filippo </a:t>
            </a:r>
            <a:r>
              <a:rPr lang="fr-FR" sz="6000" u="sng" cap="small" dirty="0" err="1">
                <a:solidFill>
                  <a:schemeClr val="tx2">
                    <a:lumMod val="60000"/>
                    <a:lumOff val="40000"/>
                  </a:schemeClr>
                </a:solidFill>
                <a:latin typeface="Times New Roman" pitchFamily="18" charset="0"/>
                <a:cs typeface="Times New Roman" pitchFamily="18" charset="0"/>
              </a:rPr>
              <a:t>Pacini</a:t>
            </a:r>
            <a:r>
              <a:rPr lang="fr-FR" sz="6000" u="sng" cap="small" dirty="0">
                <a:solidFill>
                  <a:schemeClr val="tx2">
                    <a:lumMod val="60000"/>
                    <a:lumOff val="40000"/>
                  </a:schemeClr>
                </a:solidFill>
                <a:latin typeface="Times New Roman" pitchFamily="18" charset="0"/>
                <a:cs typeface="Times New Roman" pitchFamily="18" charset="0"/>
              </a:rPr>
              <a:t> (1812-1883) :</a:t>
            </a: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endParaRPr lang="fr-FR" u="sng" cap="small" dirty="0">
              <a:latin typeface="Times New Roman" pitchFamily="18" charset="0"/>
              <a:cs typeface="Times New Roman" pitchFamily="18" charset="0"/>
            </a:endParaRPr>
          </a:p>
          <a:p>
            <a:pPr eaLnBrk="1" fontAlgn="auto" hangingPunct="1">
              <a:spcAft>
                <a:spcPts val="0"/>
              </a:spcAft>
              <a:defRPr/>
            </a:pPr>
            <a:r>
              <a:rPr lang="fr-FR" sz="5500" cap="small" dirty="0">
                <a:latin typeface="Times New Roman" pitchFamily="18" charset="0"/>
                <a:cs typeface="Times New Roman" pitchFamily="18" charset="0"/>
              </a:rPr>
              <a:t>Ce sont des récepteurs sensoriels formés de terminaisons encapsulées situés en profondeur dans la peau. Ils sont sensibles aux étirements et aux vibrations. Il détecte le début et la fin d'une pression mécanique (récepteur ON/OFF). Le corpuscule de </a:t>
            </a:r>
            <a:r>
              <a:rPr lang="fr-FR" sz="5500" cap="small" dirty="0" err="1">
                <a:latin typeface="Times New Roman" pitchFamily="18" charset="0"/>
                <a:cs typeface="Times New Roman" pitchFamily="18" charset="0"/>
              </a:rPr>
              <a:t>Pacini</a:t>
            </a:r>
            <a:r>
              <a:rPr lang="fr-FR" sz="5500" cap="small" dirty="0">
                <a:latin typeface="Times New Roman" pitchFamily="18" charset="0"/>
                <a:cs typeface="Times New Roman" pitchFamily="18" charset="0"/>
              </a:rPr>
              <a:t> est encapsulé "en bulbe d'oignon". Il est muni d'une formation neuronale myélinisée.</a:t>
            </a:r>
          </a:p>
          <a:p>
            <a:pPr eaLnBrk="1" fontAlgn="auto" hangingPunct="1">
              <a:spcAft>
                <a:spcPts val="0"/>
              </a:spcAft>
              <a:defRPr/>
            </a:pPr>
            <a:r>
              <a:rPr lang="fr-FR" sz="5500" cap="small" dirty="0">
                <a:latin typeface="Times New Roman" pitchFamily="18" charset="0"/>
                <a:cs typeface="Times New Roman" pitchFamily="18" charset="0"/>
              </a:rPr>
              <a:t>Les corpuscules de </a:t>
            </a:r>
            <a:r>
              <a:rPr lang="fr-FR" sz="5500" cap="small" dirty="0" err="1">
                <a:latin typeface="Times New Roman" pitchFamily="18" charset="0"/>
                <a:cs typeface="Times New Roman" pitchFamily="18" charset="0"/>
              </a:rPr>
              <a:t>Pacini</a:t>
            </a:r>
            <a:r>
              <a:rPr lang="fr-FR" sz="5500" cap="small" dirty="0">
                <a:latin typeface="Times New Roman" pitchFamily="18" charset="0"/>
                <a:cs typeface="Times New Roman" pitchFamily="18" charset="0"/>
              </a:rPr>
              <a:t> pourraient détecter des fréquences aux alentours de 300 Hz (sensibilité maximum) à des amplitudes très minimes (de quelques microns à peine).</a:t>
            </a:r>
          </a:p>
          <a:p>
            <a:pPr eaLnBrk="1" fontAlgn="auto" hangingPunct="1">
              <a:spcAft>
                <a:spcPts val="0"/>
              </a:spcAft>
              <a:defRPr/>
            </a:pPr>
            <a:endParaRPr lang="fr-FR" sz="5500"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endParaRPr lang="fr-FR" sz="1400" cap="small" dirty="0">
              <a:latin typeface="Times New Roman" pitchFamily="18" charset="0"/>
              <a:cs typeface="Times New Roman" pitchFamily="18" charset="0"/>
            </a:endParaRPr>
          </a:p>
          <a:p>
            <a:pPr eaLnBrk="1" fontAlgn="auto" hangingPunct="1">
              <a:spcAft>
                <a:spcPts val="0"/>
              </a:spcAft>
              <a:defRPr/>
            </a:pPr>
            <a:endParaRPr lang="fr-FR" cap="small" dirty="0"/>
          </a:p>
        </p:txBody>
      </p:sp>
      <p:pic>
        <p:nvPicPr>
          <p:cNvPr id="9219" name="Image 3">
            <a:extLst>
              <a:ext uri="{FF2B5EF4-FFF2-40B4-BE49-F238E27FC236}">
                <a16:creationId xmlns:a16="http://schemas.microsoft.com/office/drawing/2014/main" id="{04592741-E439-44E2-8F89-08AC60B5A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7563" y="1214438"/>
            <a:ext cx="1533525"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AABFE6F-F4FE-4830-8EA9-9AAA2BE1FC7E}"/>
              </a:ext>
            </a:extLst>
          </p:cNvPr>
          <p:cNvSpPr>
            <a:spLocks noGrp="1"/>
          </p:cNvSpPr>
          <p:nvPr>
            <p:ph idx="1"/>
          </p:nvPr>
        </p:nvSpPr>
        <p:spPr>
          <a:xfrm>
            <a:off x="457200" y="500063"/>
            <a:ext cx="8229600" cy="5626100"/>
          </a:xfrm>
        </p:spPr>
        <p:txBody>
          <a:bodyPr rtlCol="0">
            <a:normAutofit fontScale="92500" lnSpcReduction="10000"/>
          </a:bodyPr>
          <a:lstStyle/>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Les corpuscules de Meissner</a:t>
            </a:r>
            <a:r>
              <a:rPr lang="fr-FR" i="1" u="sng" cap="small" dirty="0">
                <a:solidFill>
                  <a:schemeClr val="tx2">
                    <a:lumMod val="60000"/>
                    <a:lumOff val="40000"/>
                  </a:schemeClr>
                </a:solidFill>
                <a:latin typeface="Times New Roman" pitchFamily="18" charset="0"/>
                <a:cs typeface="Times New Roman" pitchFamily="18" charset="0"/>
              </a:rPr>
              <a:t> :</a:t>
            </a:r>
            <a:r>
              <a:rPr lang="fr-FR" u="sng" cap="small" dirty="0">
                <a:solidFill>
                  <a:schemeClr val="tx2">
                    <a:lumMod val="60000"/>
                    <a:lumOff val="40000"/>
                  </a:schemeClr>
                </a:solidFill>
                <a:latin typeface="Times New Roman" pitchFamily="18" charset="0"/>
                <a:cs typeface="Times New Roman" pitchFamily="18" charset="0"/>
              </a:rPr>
              <a:t> découverts par l'anatomiste Georges Meissner (1829-1905) :</a:t>
            </a:r>
            <a:endParaRPr lang="fr-FR"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solidFill>
                  <a:schemeClr val="tx2">
                    <a:lumMod val="60000"/>
                    <a:lumOff val="40000"/>
                  </a:schemeClr>
                </a:solidFill>
                <a:latin typeface="Times New Roman" pitchFamily="18" charset="0"/>
                <a:cs typeface="Times New Roman" pitchFamily="18" charset="0"/>
              </a:rPr>
              <a:t> </a:t>
            </a: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r>
              <a:rPr lang="fr-FR" sz="2200" cap="small" dirty="0">
                <a:latin typeface="Times New Roman" pitchFamily="18" charset="0"/>
                <a:cs typeface="Times New Roman" pitchFamily="18" charset="0"/>
              </a:rPr>
              <a:t> Sont des récepteurs sensoriels formés de terminaisons encapsulées, situés dans la partie supérieure du derme, particulièrement sensibles au toucher léger. Les corpuscules de Meissner répondraient à des fréquences de l’ordre de 50 Hz (toucher appuyé).</a:t>
            </a:r>
          </a:p>
          <a:p>
            <a:pPr eaLnBrk="1" fontAlgn="auto" hangingPunct="1">
              <a:spcAft>
                <a:spcPts val="0"/>
              </a:spcAft>
              <a:defRPr/>
            </a:pPr>
            <a:endParaRPr lang="fr-FR" dirty="0"/>
          </a:p>
        </p:txBody>
      </p:sp>
      <p:pic>
        <p:nvPicPr>
          <p:cNvPr id="10243" name="Image 4">
            <a:extLst>
              <a:ext uri="{FF2B5EF4-FFF2-40B4-BE49-F238E27FC236}">
                <a16:creationId xmlns:a16="http://schemas.microsoft.com/office/drawing/2014/main" id="{EE9875FE-57FD-45AB-890F-7B416A0280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4625" y="1714500"/>
            <a:ext cx="3290888"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5438</Words>
  <Application>Microsoft Office PowerPoint</Application>
  <PresentationFormat>Affichage à l'écran (4:3)</PresentationFormat>
  <Paragraphs>252</Paragraphs>
  <Slides>32</Slides>
  <Notes>32</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32</vt:i4>
      </vt:variant>
    </vt:vector>
  </HeadingPairs>
  <TitlesOfParts>
    <vt:vector size="36" baseType="lpstr">
      <vt:lpstr>Arial</vt:lpstr>
      <vt:lpstr>Calibri</vt:lpstr>
      <vt:lpstr>Times New Roman</vt:lpstr>
      <vt:lpstr>Thème Office</vt:lpstr>
      <vt:lpstr>COMMISSION  PARA-KARATE</vt:lpstr>
      <vt:lpstr>Anatomie  de l’appareil auditif </vt:lpstr>
      <vt:lpstr>Présentation PowerPoint</vt:lpstr>
      <vt:lpstr>Présentation PowerPoint</vt:lpstr>
      <vt:lpstr>Présentation PowerPoint</vt:lpstr>
      <vt:lpstr>Fonctionnement de l'oreille humaine</vt:lpstr>
      <vt:lpstr>Présentation PowerPoint</vt:lpstr>
      <vt:lpstr>Présentation PowerPoint</vt:lpstr>
      <vt:lpstr>Présentation PowerPoint</vt:lpstr>
      <vt:lpstr>Présentation PowerPoint</vt:lpstr>
      <vt:lpstr>Présentation PowerPoint</vt:lpstr>
      <vt:lpstr>La surdité</vt:lpstr>
      <vt:lpstr>Présentation PowerPoint</vt:lpstr>
      <vt:lpstr> Définition de la Surdité : </vt:lpstr>
      <vt:lpstr>Présentation PowerPoint</vt:lpstr>
      <vt:lpstr>2-Diagnostic et Degrés de Surdité : </vt:lpstr>
      <vt:lpstr>Présentation PowerPoint</vt:lpstr>
      <vt:lpstr>Présentation PowerPoint</vt:lpstr>
      <vt:lpstr>3-Etiologie de la Surdité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Acer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 PUBLIC CIBLES</dc:title>
  <dc:creator>Valued Acer Customer</dc:creator>
  <cp:lastModifiedBy>alain georgeon</cp:lastModifiedBy>
  <cp:revision>14</cp:revision>
  <dcterms:created xsi:type="dcterms:W3CDTF">2010-01-10T16:55:02Z</dcterms:created>
  <dcterms:modified xsi:type="dcterms:W3CDTF">2020-01-10T09:31:19Z</dcterms:modified>
</cp:coreProperties>
</file>